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  <p:sldMasterId id="2147483674" r:id="rId4"/>
  </p:sldMasterIdLst>
  <p:notesMasterIdLst>
    <p:notesMasterId r:id="rId14"/>
  </p:notesMasterIdLst>
  <p:sldIdLst>
    <p:sldId id="292" r:id="rId5"/>
    <p:sldId id="290" r:id="rId6"/>
    <p:sldId id="277" r:id="rId7"/>
    <p:sldId id="281" r:id="rId8"/>
    <p:sldId id="265" r:id="rId9"/>
    <p:sldId id="278" r:id="rId10"/>
    <p:sldId id="288" r:id="rId11"/>
    <p:sldId id="291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933" autoAdjust="0"/>
  </p:normalViewPr>
  <p:slideViewPr>
    <p:cSldViewPr snapToGrid="0">
      <p:cViewPr>
        <p:scale>
          <a:sx n="66" d="100"/>
          <a:sy n="66" d="100"/>
        </p:scale>
        <p:origin x="816" y="-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chartUserShapes" Target="../drawings/drawing1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Labour claims - DH Joint leak in 18TG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778934820647419"/>
          <c:y val="0.1115277777777778"/>
          <c:w val="0.7985075430788543"/>
          <c:h val="0.466621487262723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Summary!$D$13</c:f>
              <c:strCache>
                <c:ptCount val="1"/>
                <c:pt idx="0">
                  <c:v>2825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Summary!$C$14:$C$18</c:f>
              <c:strCache>
                <c:ptCount val="4"/>
                <c:pt idx="0">
                  <c:v>Leak arrested - No clarity on action taken</c:v>
                </c:pt>
                <c:pt idx="1">
                  <c:v>Sealant applied &amp; leak arrested</c:v>
                </c:pt>
                <c:pt idx="2">
                  <c:v>DH mounting bolts tightened</c:v>
                </c:pt>
                <c:pt idx="3">
                  <c:v>Axle shaft packaging</c:v>
                </c:pt>
              </c:strCache>
            </c:strRef>
          </c:cat>
          <c:val>
            <c:numRef>
              <c:f>Summary!$D$14:$D$18</c:f>
              <c:numCache>
                <c:formatCode>General</c:formatCode>
                <c:ptCount val="4"/>
                <c:pt idx="0" formatCode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22-4D25-81B4-CCECBE844DC5}"/>
            </c:ext>
          </c:extLst>
        </c:ser>
        <c:ser>
          <c:idx val="1"/>
          <c:order val="1"/>
          <c:tx>
            <c:strRef>
              <c:f>Summary!$E$13</c:f>
              <c:strCache>
                <c:ptCount val="1"/>
                <c:pt idx="0">
                  <c:v>3525TS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Summary!$C$14:$C$18</c:f>
              <c:strCache>
                <c:ptCount val="4"/>
                <c:pt idx="0">
                  <c:v>Leak arrested - No clarity on action taken</c:v>
                </c:pt>
                <c:pt idx="1">
                  <c:v>Sealant applied &amp; leak arrested</c:v>
                </c:pt>
                <c:pt idx="2">
                  <c:v>DH mounting bolts tightened</c:v>
                </c:pt>
                <c:pt idx="3">
                  <c:v>Axle shaft packaging</c:v>
                </c:pt>
              </c:strCache>
            </c:strRef>
          </c:cat>
          <c:val>
            <c:numRef>
              <c:f>Summary!$E$14:$E$18</c:f>
              <c:numCache>
                <c:formatCode>0</c:formatCode>
                <c:ptCount val="4"/>
                <c:pt idx="0">
                  <c:v>7</c:v>
                </c:pt>
                <c:pt idx="1">
                  <c:v>7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22-4D25-81B4-CCECBE844DC5}"/>
            </c:ext>
          </c:extLst>
        </c:ser>
        <c:ser>
          <c:idx val="2"/>
          <c:order val="2"/>
          <c:tx>
            <c:strRef>
              <c:f>Summary!$F$13</c:f>
              <c:strCache>
                <c:ptCount val="1"/>
                <c:pt idx="0">
                  <c:v>4825DTLA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Summary!$C$14:$C$18</c:f>
              <c:strCache>
                <c:ptCount val="4"/>
                <c:pt idx="0">
                  <c:v>Leak arrested - No clarity on action taken</c:v>
                </c:pt>
                <c:pt idx="1">
                  <c:v>Sealant applied &amp; leak arrested</c:v>
                </c:pt>
                <c:pt idx="2">
                  <c:v>DH mounting bolts tightened</c:v>
                </c:pt>
                <c:pt idx="3">
                  <c:v>Axle shaft packaging</c:v>
                </c:pt>
              </c:strCache>
            </c:strRef>
          </c:cat>
          <c:val>
            <c:numRef>
              <c:f>Summary!$F$14:$F$18</c:f>
              <c:numCache>
                <c:formatCode>0</c:formatCode>
                <c:ptCount val="4"/>
                <c:pt idx="0">
                  <c:v>5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22-4D25-81B4-CCECBE844D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22276943"/>
        <c:axId val="2122277359"/>
      </c:barChart>
      <c:catAx>
        <c:axId val="21222769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2277359"/>
        <c:crosses val="autoZero"/>
        <c:auto val="1"/>
        <c:lblAlgn val="ctr"/>
        <c:lblOffset val="100"/>
        <c:noMultiLvlLbl val="0"/>
      </c:catAx>
      <c:valAx>
        <c:axId val="2122277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227694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 sz="1050"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Material claims - DH joint leak in 18TG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467390371384303"/>
          <c:y val="0.10583197876601139"/>
          <c:w val="0.83008226381340899"/>
          <c:h val="0.4142713684652576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Summary!$C$22</c:f>
              <c:strCache>
                <c:ptCount val="1"/>
                <c:pt idx="0">
                  <c:v>2820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Summary!$B$23:$B$29</c:f>
              <c:strCache>
                <c:ptCount val="7"/>
                <c:pt idx="0">
                  <c:v>RA Oil change</c:v>
                </c:pt>
                <c:pt idx="1">
                  <c:v>Nord lock washer fitted</c:v>
                </c:pt>
                <c:pt idx="2">
                  <c:v>Hub greasing done</c:v>
                </c:pt>
                <c:pt idx="3">
                  <c:v>Sealant applied</c:v>
                </c:pt>
                <c:pt idx="4">
                  <c:v>DH mounting fastners replaced</c:v>
                </c:pt>
                <c:pt idx="5">
                  <c:v>10th leaf modification</c:v>
                </c:pt>
                <c:pt idx="6">
                  <c:v>Pinion oil seal replaced</c:v>
                </c:pt>
              </c:strCache>
            </c:strRef>
          </c:cat>
          <c:val>
            <c:numRef>
              <c:f>Summary!$C$23:$C$29</c:f>
              <c:numCache>
                <c:formatCode>General</c:formatCode>
                <c:ptCount val="7"/>
                <c:pt idx="0" formatCode="0">
                  <c:v>1</c:v>
                </c:pt>
                <c:pt idx="6" formatCode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DB-4185-BAB2-9747C3B4A218}"/>
            </c:ext>
          </c:extLst>
        </c:ser>
        <c:ser>
          <c:idx val="1"/>
          <c:order val="1"/>
          <c:tx>
            <c:strRef>
              <c:f>Summary!$D$22</c:f>
              <c:strCache>
                <c:ptCount val="1"/>
                <c:pt idx="0">
                  <c:v>2825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Summary!$B$23:$B$29</c:f>
              <c:strCache>
                <c:ptCount val="7"/>
                <c:pt idx="0">
                  <c:v>RA Oil change</c:v>
                </c:pt>
                <c:pt idx="1">
                  <c:v>Nord lock washer fitted</c:v>
                </c:pt>
                <c:pt idx="2">
                  <c:v>Hub greasing done</c:v>
                </c:pt>
                <c:pt idx="3">
                  <c:v>Sealant applied</c:v>
                </c:pt>
                <c:pt idx="4">
                  <c:v>DH mounting fastners replaced</c:v>
                </c:pt>
                <c:pt idx="5">
                  <c:v>10th leaf modification</c:v>
                </c:pt>
                <c:pt idx="6">
                  <c:v>Pinion oil seal replaced</c:v>
                </c:pt>
              </c:strCache>
            </c:strRef>
          </c:cat>
          <c:val>
            <c:numRef>
              <c:f>Summary!$D$23:$D$29</c:f>
              <c:numCache>
                <c:formatCode>General</c:formatCode>
                <c:ptCount val="7"/>
                <c:pt idx="0" formatCode="0">
                  <c:v>1</c:v>
                </c:pt>
                <c:pt idx="3" formatCode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DB-4185-BAB2-9747C3B4A218}"/>
            </c:ext>
          </c:extLst>
        </c:ser>
        <c:ser>
          <c:idx val="2"/>
          <c:order val="2"/>
          <c:tx>
            <c:strRef>
              <c:f>Summary!$E$22</c:f>
              <c:strCache>
                <c:ptCount val="1"/>
                <c:pt idx="0">
                  <c:v>3525TS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Summary!$B$23:$B$29</c:f>
              <c:strCache>
                <c:ptCount val="7"/>
                <c:pt idx="0">
                  <c:v>RA Oil change</c:v>
                </c:pt>
                <c:pt idx="1">
                  <c:v>Nord lock washer fitted</c:v>
                </c:pt>
                <c:pt idx="2">
                  <c:v>Hub greasing done</c:v>
                </c:pt>
                <c:pt idx="3">
                  <c:v>Sealant applied</c:v>
                </c:pt>
                <c:pt idx="4">
                  <c:v>DH mounting fastners replaced</c:v>
                </c:pt>
                <c:pt idx="5">
                  <c:v>10th leaf modification</c:v>
                </c:pt>
                <c:pt idx="6">
                  <c:v>Pinion oil seal replaced</c:v>
                </c:pt>
              </c:strCache>
            </c:strRef>
          </c:cat>
          <c:val>
            <c:numRef>
              <c:f>Summary!$E$23:$E$29</c:f>
              <c:numCache>
                <c:formatCode>0</c:formatCode>
                <c:ptCount val="7"/>
                <c:pt idx="0">
                  <c:v>5</c:v>
                </c:pt>
                <c:pt idx="1">
                  <c:v>2</c:v>
                </c:pt>
                <c:pt idx="2">
                  <c:v>3</c:v>
                </c:pt>
                <c:pt idx="3">
                  <c:v>1</c:v>
                </c:pt>
                <c:pt idx="4">
                  <c:v>2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EDB-4185-BAB2-9747C3B4A218}"/>
            </c:ext>
          </c:extLst>
        </c:ser>
        <c:ser>
          <c:idx val="3"/>
          <c:order val="3"/>
          <c:tx>
            <c:strRef>
              <c:f>Summary!$F$22</c:f>
              <c:strCache>
                <c:ptCount val="1"/>
                <c:pt idx="0">
                  <c:v>4825DTLA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Summary!$B$23:$B$29</c:f>
              <c:strCache>
                <c:ptCount val="7"/>
                <c:pt idx="0">
                  <c:v>RA Oil change</c:v>
                </c:pt>
                <c:pt idx="1">
                  <c:v>Nord lock washer fitted</c:v>
                </c:pt>
                <c:pt idx="2">
                  <c:v>Hub greasing done</c:v>
                </c:pt>
                <c:pt idx="3">
                  <c:v>Sealant applied</c:v>
                </c:pt>
                <c:pt idx="4">
                  <c:v>DH mounting fastners replaced</c:v>
                </c:pt>
                <c:pt idx="5">
                  <c:v>10th leaf modification</c:v>
                </c:pt>
                <c:pt idx="6">
                  <c:v>Pinion oil seal replaced</c:v>
                </c:pt>
              </c:strCache>
            </c:strRef>
          </c:cat>
          <c:val>
            <c:numRef>
              <c:f>Summary!$F$23:$F$29</c:f>
              <c:numCache>
                <c:formatCode>0</c:formatCode>
                <c:ptCount val="7"/>
                <c:pt idx="0">
                  <c:v>3</c:v>
                </c:pt>
                <c:pt idx="1">
                  <c:v>7</c:v>
                </c:pt>
                <c:pt idx="2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EDB-4185-BAB2-9747C3B4A2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74885999"/>
        <c:axId val="474886831"/>
      </c:barChart>
      <c:catAx>
        <c:axId val="4748859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4886831"/>
        <c:crosses val="autoZero"/>
        <c:auto val="1"/>
        <c:lblAlgn val="ctr"/>
        <c:lblOffset val="100"/>
        <c:noMultiLvlLbl val="0"/>
      </c:catAx>
      <c:valAx>
        <c:axId val="474886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4885999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3F72"/>
      </a:solidFill>
    </a:ln>
    <a:effectLst/>
  </c:spPr>
  <c:txPr>
    <a:bodyPr/>
    <a:lstStyle/>
    <a:p>
      <a:pPr>
        <a:defRPr sz="1050"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Hours range - DH joint leak in 18TG</a:t>
            </a:r>
          </a:p>
        </c:rich>
      </c:tx>
      <c:layout>
        <c:manualLayout>
          <c:xMode val="edge"/>
          <c:yMode val="edge"/>
          <c:x val="0.32648496331203863"/>
          <c:y val="1.73396179208364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6508204863079636E-2"/>
          <c:y val="0.11154022678122461"/>
          <c:w val="0.87030924421664202"/>
          <c:h val="0.7033211302587961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Summary!$C$46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Summary!$B$47:$B$50</c:f>
              <c:strCache>
                <c:ptCount val="4"/>
                <c:pt idx="0">
                  <c:v>&lt; 500 Hrs</c:v>
                </c:pt>
                <c:pt idx="1">
                  <c:v>500 - 1000 Hrs</c:v>
                </c:pt>
                <c:pt idx="2">
                  <c:v>1000 - 2000 Hrs</c:v>
                </c:pt>
                <c:pt idx="3">
                  <c:v>&gt; 2000 Hrs</c:v>
                </c:pt>
              </c:strCache>
            </c:strRef>
          </c:cat>
          <c:val>
            <c:numRef>
              <c:f>Summary!$C$47:$C$50</c:f>
              <c:numCache>
                <c:formatCode>General</c:formatCode>
                <c:ptCount val="4"/>
                <c:pt idx="0">
                  <c:v>17</c:v>
                </c:pt>
                <c:pt idx="1">
                  <c:v>24</c:v>
                </c:pt>
                <c:pt idx="2">
                  <c:v>12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44-4A36-AB97-8D5B21BA3AA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82657471"/>
        <c:axId val="482657887"/>
      </c:barChart>
      <c:catAx>
        <c:axId val="4826574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Hours range</a:t>
                </a:r>
              </a:p>
            </c:rich>
          </c:tx>
          <c:layout>
            <c:manualLayout>
              <c:xMode val="edge"/>
              <c:yMode val="edge"/>
              <c:x val="0.4599965410372634"/>
              <c:y val="0.9064519244337618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2657887"/>
        <c:crosses val="autoZero"/>
        <c:auto val="1"/>
        <c:lblAlgn val="ctr"/>
        <c:lblOffset val="100"/>
        <c:noMultiLvlLbl val="0"/>
      </c:catAx>
      <c:valAx>
        <c:axId val="4826578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No. of incidences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26574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  <c:userShapes r:id="rId5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0.10286</cdr:x>
      <cdr:y>0.11586</cdr:y>
    </cdr:from>
    <cdr:to>
      <cdr:x>0.51431</cdr:x>
      <cdr:y>0.88414</cdr:y>
    </cdr:to>
    <cdr:sp macro="" textlink="">
      <cdr:nvSpPr>
        <cdr:cNvPr id="2" name="Rectangle 1"/>
        <cdr:cNvSpPr/>
      </cdr:nvSpPr>
      <cdr:spPr>
        <a:xfrm xmlns:a="http://schemas.openxmlformats.org/drawingml/2006/main">
          <a:off x="556085" y="494274"/>
          <a:ext cx="2224408" cy="3277589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38100">
          <a:solidFill>
            <a:srgbClr val="FF0000"/>
          </a:solidFill>
          <a:prstDash val="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43B81-D231-4945-A774-9C35CA36E999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0257C9-E508-4C78-A174-1BF09052CE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762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Content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0257C9-E508-4C78-A174-1BF09052CE7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4524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Content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9041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End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57C9-E508-4C78-A174-1BF09052CE7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92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381125"/>
          </a:xfrm>
        </p:spPr>
        <p:txBody>
          <a:bodyPr anchor="b">
            <a:noAutofit/>
          </a:bodyPr>
          <a:lstStyle>
            <a:lvl1pPr algn="ctr">
              <a:defRPr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04651"/>
            <a:ext cx="9144000" cy="782493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1556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raph &amp; text_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38201" y="1144588"/>
            <a:ext cx="10314904" cy="4651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4"/>
          </p:nvPr>
        </p:nvSpPr>
        <p:spPr>
          <a:xfrm>
            <a:off x="838200" y="1609725"/>
            <a:ext cx="10443694" cy="3258489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38200" y="4868215"/>
            <a:ext cx="10443693" cy="1390917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4826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raph &amp; text_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838200" y="1144588"/>
            <a:ext cx="10315575" cy="4524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4"/>
          </p:nvPr>
        </p:nvSpPr>
        <p:spPr>
          <a:xfrm>
            <a:off x="6259513" y="1597025"/>
            <a:ext cx="5086350" cy="4649788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838200" y="1597025"/>
            <a:ext cx="5381625" cy="46624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9556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A9DE61E-BFA3-49ED-B5AE-395454FC5E3C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204902" cy="686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08237" y="1662113"/>
            <a:ext cx="6890309" cy="17891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 b="1">
                <a:solidFill>
                  <a:schemeClr val="bg1"/>
                </a:solidFill>
              </a:defRPr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36501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381125"/>
          </a:xfrm>
        </p:spPr>
        <p:txBody>
          <a:bodyPr anchor="b">
            <a:noAutofit/>
          </a:bodyPr>
          <a:lstStyle>
            <a:lvl1pPr algn="ctr">
              <a:defRPr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04651"/>
            <a:ext cx="9144000" cy="782493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8802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819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1738648"/>
            <a:ext cx="6348211" cy="1303004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074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38200" y="1144589"/>
            <a:ext cx="10315575" cy="50165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6924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838200" y="1144589"/>
            <a:ext cx="10315575" cy="50165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0866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9" y="365125"/>
            <a:ext cx="10299700" cy="7794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12925"/>
            <a:ext cx="5157787" cy="6921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812925"/>
            <a:ext cx="5183188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39788" y="1144588"/>
            <a:ext cx="10299700" cy="50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98514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4 Content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282" y="1911057"/>
            <a:ext cx="662051" cy="185976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6986" y="1911056"/>
            <a:ext cx="662051" cy="185976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282" y="4133704"/>
            <a:ext cx="662051" cy="185976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6986" y="4133703"/>
            <a:ext cx="662051" cy="1859761"/>
          </a:xfrm>
          <a:prstGeom prst="rect">
            <a:avLst/>
          </a:prstGeom>
        </p:spPr>
      </p:pic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838200" y="1144588"/>
            <a:ext cx="10315575" cy="4905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sz="quarter" idx="14"/>
          </p:nvPr>
        </p:nvSpPr>
        <p:spPr>
          <a:xfrm>
            <a:off x="2014538" y="1911350"/>
            <a:ext cx="4081462" cy="1858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8"/>
          </p:nvPr>
        </p:nvSpPr>
        <p:spPr>
          <a:xfrm>
            <a:off x="6919037" y="1931051"/>
            <a:ext cx="4081463" cy="185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3" name="Content Placeholder 32"/>
          <p:cNvSpPr>
            <a:spLocks noGrp="1"/>
          </p:cNvSpPr>
          <p:nvPr>
            <p:ph sz="quarter" idx="19"/>
          </p:nvPr>
        </p:nvSpPr>
        <p:spPr>
          <a:xfrm>
            <a:off x="2014538" y="4146193"/>
            <a:ext cx="4081462" cy="18716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5" name="Content Placeholder 34"/>
          <p:cNvSpPr>
            <a:spLocks noGrp="1"/>
          </p:cNvSpPr>
          <p:nvPr>
            <p:ph sz="quarter" idx="20"/>
          </p:nvPr>
        </p:nvSpPr>
        <p:spPr>
          <a:xfrm>
            <a:off x="6919037" y="4140851"/>
            <a:ext cx="4081463" cy="18770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80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1075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741867"/>
            <a:ext cx="3932237" cy="627845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41867"/>
            <a:ext cx="6172200" cy="440135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69712"/>
            <a:ext cx="3932237" cy="377351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839788" y="1144588"/>
            <a:ext cx="10300436" cy="4778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839788" y="334963"/>
            <a:ext cx="10300436" cy="809625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47481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790163"/>
            <a:ext cx="3932237" cy="556388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790161"/>
            <a:ext cx="6172200" cy="43273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46551"/>
            <a:ext cx="3932237" cy="377091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9788" y="373488"/>
            <a:ext cx="10299700" cy="783208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839788" y="1156694"/>
            <a:ext cx="10287000" cy="485139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93996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raph &amp; text_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38201" y="1144588"/>
            <a:ext cx="10314904" cy="4651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4"/>
          </p:nvPr>
        </p:nvSpPr>
        <p:spPr>
          <a:xfrm>
            <a:off x="838200" y="1609725"/>
            <a:ext cx="10443694" cy="3258489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38200" y="4868215"/>
            <a:ext cx="10443693" cy="1390917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41155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raph &amp; text_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838200" y="1144588"/>
            <a:ext cx="10315575" cy="4524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4"/>
          </p:nvPr>
        </p:nvSpPr>
        <p:spPr>
          <a:xfrm>
            <a:off x="6259513" y="1597025"/>
            <a:ext cx="5086350" cy="4649788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838200" y="1597025"/>
            <a:ext cx="5381625" cy="46624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42532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A9DE61E-BFA3-49ED-B5AE-395454FC5E3C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204902" cy="686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08237" y="1662113"/>
            <a:ext cx="6890309" cy="17891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 b="1">
                <a:solidFill>
                  <a:schemeClr val="bg1"/>
                </a:solidFill>
              </a:defRPr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3883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1738648"/>
            <a:ext cx="6348211" cy="1303004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717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38200" y="1144589"/>
            <a:ext cx="10315575" cy="50165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1158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838200" y="1144589"/>
            <a:ext cx="10315575" cy="50165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7449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9" y="365125"/>
            <a:ext cx="10299700" cy="7794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12925"/>
            <a:ext cx="5157787" cy="6921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812925"/>
            <a:ext cx="5183188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39788" y="1144588"/>
            <a:ext cx="10299700" cy="50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7515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4 Content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282" y="1911057"/>
            <a:ext cx="662051" cy="185976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6986" y="1911056"/>
            <a:ext cx="662051" cy="185976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282" y="4133704"/>
            <a:ext cx="662051" cy="185976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6986" y="4133703"/>
            <a:ext cx="662051" cy="1859761"/>
          </a:xfrm>
          <a:prstGeom prst="rect">
            <a:avLst/>
          </a:prstGeom>
        </p:spPr>
      </p:pic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838200" y="1144588"/>
            <a:ext cx="10315575" cy="4905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sz="quarter" idx="14"/>
          </p:nvPr>
        </p:nvSpPr>
        <p:spPr>
          <a:xfrm>
            <a:off x="2014538" y="1911350"/>
            <a:ext cx="4081462" cy="1858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8"/>
          </p:nvPr>
        </p:nvSpPr>
        <p:spPr>
          <a:xfrm>
            <a:off x="6919037" y="1931051"/>
            <a:ext cx="4081463" cy="185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3" name="Content Placeholder 32"/>
          <p:cNvSpPr>
            <a:spLocks noGrp="1"/>
          </p:cNvSpPr>
          <p:nvPr>
            <p:ph sz="quarter" idx="19"/>
          </p:nvPr>
        </p:nvSpPr>
        <p:spPr>
          <a:xfrm>
            <a:off x="2014538" y="4146193"/>
            <a:ext cx="4081462" cy="18716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5" name="Content Placeholder 34"/>
          <p:cNvSpPr>
            <a:spLocks noGrp="1"/>
          </p:cNvSpPr>
          <p:nvPr>
            <p:ph sz="quarter" idx="20"/>
          </p:nvPr>
        </p:nvSpPr>
        <p:spPr>
          <a:xfrm>
            <a:off x="6919037" y="4140851"/>
            <a:ext cx="4081463" cy="18770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193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741867"/>
            <a:ext cx="3932237" cy="627845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41867"/>
            <a:ext cx="6172200" cy="440135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69712"/>
            <a:ext cx="3932237" cy="377351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839788" y="1144588"/>
            <a:ext cx="10300436" cy="477837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839788" y="334963"/>
            <a:ext cx="10300436" cy="809625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4412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790163"/>
            <a:ext cx="3932237" cy="556388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790161"/>
            <a:ext cx="6172200" cy="43273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46551"/>
            <a:ext cx="3932237" cy="377091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9788" y="373488"/>
            <a:ext cx="10299700" cy="783208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839788" y="1156694"/>
            <a:ext cx="10287000" cy="485139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2037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4904" cy="779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910" y="6356350"/>
            <a:ext cx="34654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4E433-A1AF-40CE-9FED-29246AF1D14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4697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5BB24-4602-4AD8-A506-D87CF1D0E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59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3" r:id="rId2"/>
    <p:sldLayoutId id="2147483665" r:id="rId3"/>
    <p:sldLayoutId id="2147483650" r:id="rId4"/>
    <p:sldLayoutId id="2147483652" r:id="rId5"/>
    <p:sldLayoutId id="2147483653" r:id="rId6"/>
    <p:sldLayoutId id="2147483662" r:id="rId7"/>
    <p:sldLayoutId id="2147483656" r:id="rId8"/>
    <p:sldLayoutId id="2147483657" r:id="rId9"/>
    <p:sldLayoutId id="2147483669" r:id="rId10"/>
    <p:sldLayoutId id="2147483670" r:id="rId11"/>
    <p:sldLayoutId id="214748365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4904" cy="779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910" y="6356350"/>
            <a:ext cx="34654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A4E433-A1AF-40CE-9FED-29246AF1D14C}" type="datetimeFigureOut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25/09/2023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4697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65BB24-4602-4AD8-A506-D87CF1D0E1B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764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3764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5734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.jpeg"/><Relationship Id="rId4" Type="http://schemas.openxmlformats.org/officeDocument/2006/relationships/image" Target="cid:image010.png@01D9BB0C.CF6E8A30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cid:image009.png@01D9BB0C.CF6E8A30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cid:image003.png@01D9BB0C.CF6E8A30" TargetMode="External"/><Relationship Id="rId5" Type="http://schemas.openxmlformats.org/officeDocument/2006/relationships/image" Target="../media/image10.png"/><Relationship Id="rId10" Type="http://schemas.openxmlformats.org/officeDocument/2006/relationships/image" Target="cid:image010.png@01D9BB0C.CF6E8A30" TargetMode="External"/><Relationship Id="rId4" Type="http://schemas.openxmlformats.org/officeDocument/2006/relationships/image" Target="cid:image002.png@01D9BB0C.CF6E8A30" TargetMode="External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17EBB30B-142B-49F6-B59F-979DE6BF3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6827827"/>
              </p:ext>
            </p:extLst>
          </p:nvPr>
        </p:nvGraphicFramePr>
        <p:xfrm>
          <a:off x="1" y="909100"/>
          <a:ext cx="12191999" cy="5976716"/>
        </p:xfrm>
        <a:graphic>
          <a:graphicData uri="http://schemas.openxmlformats.org/drawingml/2006/table">
            <a:tbl>
              <a:tblPr firstRow="1" bandRow="1"/>
              <a:tblGrid>
                <a:gridCol w="265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4052">
                  <a:extLst>
                    <a:ext uri="{9D8B030D-6E8A-4147-A177-3AD203B41FA5}">
                      <a16:colId xmlns:a16="http://schemas.microsoft.com/office/drawing/2014/main" val="4227988045"/>
                    </a:ext>
                  </a:extLst>
                </a:gridCol>
                <a:gridCol w="26753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1009">
                  <a:extLst>
                    <a:ext uri="{9D8B030D-6E8A-4147-A177-3AD203B41FA5}">
                      <a16:colId xmlns:a16="http://schemas.microsoft.com/office/drawing/2014/main" val="3015479297"/>
                    </a:ext>
                  </a:extLst>
                </a:gridCol>
                <a:gridCol w="2463207">
                  <a:extLst>
                    <a:ext uri="{9D8B030D-6E8A-4147-A177-3AD203B41FA5}">
                      <a16:colId xmlns:a16="http://schemas.microsoft.com/office/drawing/2014/main" val="1391310894"/>
                    </a:ext>
                  </a:extLst>
                </a:gridCol>
                <a:gridCol w="1146890">
                  <a:extLst>
                    <a:ext uri="{9D8B030D-6E8A-4147-A177-3AD203B41FA5}">
                      <a16:colId xmlns:a16="http://schemas.microsoft.com/office/drawing/2014/main" val="961591893"/>
                    </a:ext>
                  </a:extLst>
                </a:gridCol>
                <a:gridCol w="1594270">
                  <a:extLst>
                    <a:ext uri="{9D8B030D-6E8A-4147-A177-3AD203B41FA5}">
                      <a16:colId xmlns:a16="http://schemas.microsoft.com/office/drawing/2014/main" val="2048690437"/>
                    </a:ext>
                  </a:extLst>
                </a:gridCol>
                <a:gridCol w="1191743">
                  <a:extLst>
                    <a:ext uri="{9D8B030D-6E8A-4147-A177-3AD203B41FA5}">
                      <a16:colId xmlns:a16="http://schemas.microsoft.com/office/drawing/2014/main" val="3470359945"/>
                    </a:ext>
                  </a:extLst>
                </a:gridCol>
              </a:tblGrid>
              <a:tr h="283135">
                <a:tc rowSpan="2"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Complaint / Problem details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4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baseline="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18TG Axle casing with MT15i – 15bolt – Drive head joint leak</a:t>
                      </a:r>
                      <a:endParaRPr lang="en-US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Issue status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RL3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541415"/>
                  </a:ext>
                </a:extLst>
              </a:tr>
              <a:tr h="283135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Issue grade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7397094"/>
                  </a:ext>
                </a:extLst>
              </a:tr>
              <a:tr h="283135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Model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b="0" kern="1200" baseline="0" dirty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6x4T, 8x4T &amp; 10x4T – BGS Tipper</a:t>
                      </a:r>
                      <a:endParaRPr lang="en-US" sz="1400" b="0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Failure Kms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 – 2755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Hrs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(73% &lt;1000 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Hrs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Data as</a:t>
                      </a:r>
                      <a:r>
                        <a:rPr lang="en-US" sz="1400" b="1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on</a:t>
                      </a:r>
                      <a:endParaRPr lang="en-US" sz="14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Aug’23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3135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Mfg plant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IN" sz="1400" dirty="0">
                          <a:latin typeface="+mj-lt"/>
                        </a:rPr>
                        <a:t>H2 &amp; PNR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No of cases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73 (</a:t>
                      </a:r>
                      <a:r>
                        <a:rPr lang="en-US" sz="1400" b="0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Labour</a:t>
                      </a: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claims)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Resp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Meritor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3135">
                <a:tc row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lv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 b="1" u="non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Observation/ Root cause</a:t>
                      </a:r>
                    </a:p>
                  </a:txBody>
                  <a:tcPr marL="91437" marR="91437" marT="45728" marB="45728" vert="vert27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 rowSpan="2" gridSpan="4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indent="0">
                        <a:spcAft>
                          <a:spcPts val="156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350" b="1" i="0" u="none" kern="1200" dirty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Observation /</a:t>
                      </a:r>
                      <a:r>
                        <a:rPr lang="en-US" sz="1350" b="1" i="0" u="none" kern="1200" baseline="0" dirty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Analysis</a:t>
                      </a:r>
                    </a:p>
                    <a:p>
                      <a:pPr marL="0" indent="0">
                        <a:spcAft>
                          <a:spcPts val="156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350" baseline="0" dirty="0"/>
                        <a:t>4 failures informed for joint study along with Meritor on MT15i 18TG axle casing for Drive head joint leak</a:t>
                      </a:r>
                    </a:p>
                    <a:p>
                      <a:pPr marL="0" indent="0">
                        <a:spcAft>
                          <a:spcPts val="156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350" baseline="0" dirty="0"/>
                        <a:t>Following are the observations</a:t>
                      </a:r>
                    </a:p>
                    <a:p>
                      <a:pPr marL="342900" indent="-342900">
                        <a:spcAft>
                          <a:spcPts val="156"/>
                        </a:spcAft>
                        <a:buFont typeface="Arial" panose="020B0604020202020204" pitchFamily="34" charset="0"/>
                        <a:buAutoNum type="arabicParenR"/>
                      </a:pPr>
                      <a:r>
                        <a:rPr lang="en-US" sz="1350" baseline="0" dirty="0"/>
                        <a:t>Failures are reported in both RA1 &amp; RA2 axle</a:t>
                      </a:r>
                    </a:p>
                    <a:p>
                      <a:pPr marL="342900" marR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6"/>
                        </a:spcAft>
                        <a:buClrTx/>
                        <a:buSzTx/>
                        <a:buFont typeface="Arial" panose="020B0604020202020204" pitchFamily="34" charset="0"/>
                        <a:buAutoNum type="arabicParenR"/>
                        <a:tabLst/>
                        <a:defRPr/>
                      </a:pPr>
                      <a:r>
                        <a:rPr lang="en-US" sz="1350" baseline="0" dirty="0"/>
                        <a:t>Application study carried out and found vehicle is operating as per spec. </a:t>
                      </a:r>
                    </a:p>
                    <a:p>
                      <a:pPr marL="342900" indent="-342900">
                        <a:spcAft>
                          <a:spcPts val="156"/>
                        </a:spcAft>
                        <a:buFont typeface="Arial" panose="020B0604020202020204" pitchFamily="34" charset="0"/>
                        <a:buAutoNum type="arabicParenR"/>
                      </a:pPr>
                      <a:r>
                        <a:rPr lang="en-US" sz="1350" baseline="0" dirty="0"/>
                        <a:t>In all 4 cases, Oil leak &amp; bolt loosening observed. Bolt length found as per spec. </a:t>
                      </a:r>
                    </a:p>
                    <a:p>
                      <a:pPr marL="342900" indent="-342900">
                        <a:spcAft>
                          <a:spcPts val="156"/>
                        </a:spcAft>
                        <a:buFont typeface="Arial" panose="020B0604020202020204" pitchFamily="34" charset="0"/>
                        <a:buAutoNum type="arabicParenR"/>
                      </a:pPr>
                      <a:r>
                        <a:rPr lang="en-US" sz="1350" baseline="0" dirty="0"/>
                        <a:t>Earlier action on Drive head Joint leak failures in 16TG axle</a:t>
                      </a:r>
                    </a:p>
                    <a:p>
                      <a:pPr marL="800100" lvl="1" indent="-342900">
                        <a:spcAft>
                          <a:spcPts val="156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350" kern="1200" baseline="0" dirty="0">
                          <a:solidFill>
                            <a:schemeClr val="dk1"/>
                          </a:solidFill>
                          <a:latin typeface="Calibri"/>
                          <a:ea typeface="+mn-ea"/>
                          <a:cs typeface="+mn-cs"/>
                        </a:rPr>
                        <a:t>Based</a:t>
                      </a:r>
                      <a:r>
                        <a:rPr lang="en-US" sz="1350" baseline="0" dirty="0"/>
                        <a:t> on analysis by PD, Presence of Dowel is leading to Bolt loose in MT149.7 / MT15i – 14 bolt. </a:t>
                      </a:r>
                      <a:r>
                        <a:rPr lang="en-US" sz="1350" b="1" baseline="0" dirty="0"/>
                        <a:t>Action</a:t>
                      </a:r>
                      <a:r>
                        <a:rPr lang="en-US" sz="1350" baseline="0" dirty="0"/>
                        <a:t>: MT15i – 15 bolt version (without dowel) to address bolt loosening implemented in all BGS tipper. C: Nov’22</a:t>
                      </a:r>
                    </a:p>
                    <a:p>
                      <a:pPr marL="342900" lvl="0" indent="-342900">
                        <a:spcAft>
                          <a:spcPts val="156"/>
                        </a:spcAft>
                        <a:buFont typeface="+mj-lt"/>
                        <a:buAutoNum type="arabicParenR"/>
                      </a:pPr>
                      <a:r>
                        <a:rPr lang="en-US" sz="1350" baseline="0" dirty="0"/>
                        <a:t>Now after cut off cases reported. Meritor has identified below potential causes for Joint leak based on initial analysis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6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350" baseline="0" dirty="0"/>
                        <a:t>DH to Housing mounting bolt Loosen. </a:t>
                      </a:r>
                      <a:r>
                        <a:rPr lang="en-US" sz="1350" kern="1200" baseline="0" dirty="0">
                          <a:solidFill>
                            <a:schemeClr val="dk1"/>
                          </a:solidFill>
                          <a:latin typeface="Calibri"/>
                          <a:ea typeface="+mn-ea"/>
                          <a:cs typeface="+mn-cs"/>
                        </a:rPr>
                        <a:t>Surface roughness to </a:t>
                      </a:r>
                      <a:r>
                        <a:rPr lang="en-US" sz="1350" baseline="0" dirty="0"/>
                        <a:t>be improved. Current value is 0.4 to 0.6 Ra against spec of Max. 6.6 Ra</a:t>
                      </a:r>
                    </a:p>
                    <a:p>
                      <a:pPr marL="800100" lvl="1" indent="-342900">
                        <a:spcAft>
                          <a:spcPts val="156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350" baseline="0" dirty="0"/>
                        <a:t>Sealant Entrapment inside the carrier hole</a:t>
                      </a:r>
                    </a:p>
                  </a:txBody>
                  <a:tcPr marL="91437" marR="91437" marT="45728" marB="45728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Photos / Illustration</a:t>
                      </a: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marL="115888" marR="0" lvl="0" indent="-1158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200" b="1" kern="1200" baseline="0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Illustration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58ED5"/>
                    </a:solidFill>
                  </a:tcPr>
                </a:tc>
                <a:tc hMerge="1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05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latin typeface="+mn-lt"/>
                        </a:rPr>
                        <a:t>v</a:t>
                      </a: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717420"/>
                  </a:ext>
                </a:extLst>
              </a:tr>
              <a:tr h="127405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u="non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Action</a:t>
                      </a:r>
                    </a:p>
                  </a:txBody>
                  <a:tcPr marL="91437" marR="91437" marT="45728" marB="45728" vert="vert27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497D">
                        <a:lumMod val="60000"/>
                        <a:lumOff val="40000"/>
                      </a:srgbClr>
                    </a:solidFill>
                  </a:tcPr>
                </a:tc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50" baseline="0" dirty="0"/>
                        <a:t>Surface roughness on Ring is increased. Current Ra-0.4 to 0.6 is increase to Ra- 2.4 to 3.6. C: Aug’23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50" kern="1200" baseline="0" dirty="0">
                          <a:solidFill>
                            <a:schemeClr val="dk1"/>
                          </a:solidFill>
                          <a:latin typeface="Calibri"/>
                          <a:ea typeface="+mn-ea"/>
                          <a:cs typeface="+mn-cs"/>
                        </a:rPr>
                        <a:t>RA1 Carrier bolt repositioning to increase its wall thickness. CR-0040631 released. CA release under progress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50" baseline="0" dirty="0"/>
                        <a:t>In addition to the above, Meritor is exploring following options and will provide feedback. T: Sep’23</a:t>
                      </a:r>
                    </a:p>
                    <a:p>
                      <a:pPr marL="742950" lvl="1" indent="-285750">
                        <a:buFontTx/>
                        <a:buChar char="-"/>
                      </a:pPr>
                      <a:r>
                        <a:rPr lang="en-US" sz="1350" baseline="0" dirty="0"/>
                        <a:t>Mounting bolt change from coarse pitch to fine pitch</a:t>
                      </a:r>
                      <a:endParaRPr lang="en-US" sz="1350" baseline="0" dirty="0">
                        <a:solidFill>
                          <a:srgbClr val="FF0000"/>
                        </a:solidFill>
                      </a:endParaRPr>
                    </a:p>
                    <a:p>
                      <a:pPr marL="742950" lvl="1" indent="-285750">
                        <a:buFontTx/>
                        <a:buChar char="-"/>
                      </a:pPr>
                      <a:r>
                        <a:rPr lang="en-US" sz="1350" baseline="0" dirty="0"/>
                        <a:t>Feasibility for blind hole in place of thru hole</a:t>
                      </a:r>
                      <a:endParaRPr lang="en-IN" sz="1350" dirty="0"/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US" sz="1600" b="1" u="sng" kern="1200" baseline="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11125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u="none" kern="1200" baseline="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1437" marR="91437" marT="45728" marB="457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 vMerge="1"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AutoNum type="arabicParenR"/>
                      </a:pPr>
                      <a:endParaRPr lang="en-US" sz="1400" b="0" i="0" u="none" strike="noStrike" kern="1200" baseline="0" noProof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7" marR="91437" marT="45728" marB="457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37296" y="229472"/>
            <a:ext cx="10314904" cy="779462"/>
          </a:xfrm>
        </p:spPr>
        <p:txBody>
          <a:bodyPr>
            <a:normAutofit fontScale="90000"/>
          </a:bodyPr>
          <a:lstStyle/>
          <a:p>
            <a:r>
              <a:rPr lang="en-GB" dirty="0"/>
              <a:t>Drive Head Joint leak in 18TG axle casing with 15i 15 bolt</a:t>
            </a:r>
            <a:br>
              <a:rPr lang="en-GB" dirty="0"/>
            </a:br>
            <a:r>
              <a:rPr lang="en-GB" dirty="0"/>
              <a:t>Meritor</a:t>
            </a:r>
          </a:p>
        </p:txBody>
      </p:sp>
      <p:pic>
        <p:nvPicPr>
          <p:cNvPr id="8" name="Picture 5" descr="cid:image010.png@01D9BB0C.CF6E8A30"/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38145" y="2513003"/>
            <a:ext cx="3853855" cy="179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9127336" y="4306528"/>
            <a:ext cx="2124864" cy="209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83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95447" y="391694"/>
            <a:ext cx="10314904" cy="848657"/>
          </a:xfrm>
        </p:spPr>
        <p:txBody>
          <a:bodyPr>
            <a:normAutofit fontScale="90000"/>
          </a:bodyPr>
          <a:lstStyle/>
          <a:p>
            <a:r>
              <a:rPr lang="en-GB" dirty="0"/>
              <a:t>MT15i 18TG – DH joint leak in BGS Tipper</a:t>
            </a:r>
            <a:br>
              <a:rPr lang="en-GB" dirty="0"/>
            </a:br>
            <a:r>
              <a:rPr lang="en-GB" dirty="0">
                <a:solidFill>
                  <a:srgbClr val="0070C0"/>
                </a:solidFill>
              </a:rPr>
              <a:t>Failure summary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335344"/>
              </p:ext>
            </p:extLst>
          </p:nvPr>
        </p:nvGraphicFramePr>
        <p:xfrm>
          <a:off x="890485" y="1303269"/>
          <a:ext cx="10613257" cy="5554731"/>
        </p:xfrm>
        <a:graphic>
          <a:graphicData uri="http://schemas.openxmlformats.org/drawingml/2006/table">
            <a:tbl>
              <a:tblPr firstRow="1" firstCol="1" bandRow="1"/>
              <a:tblGrid>
                <a:gridCol w="1435450">
                  <a:extLst>
                    <a:ext uri="{9D8B030D-6E8A-4147-A177-3AD203B41FA5}">
                      <a16:colId xmlns:a16="http://schemas.microsoft.com/office/drawing/2014/main" val="1780784444"/>
                    </a:ext>
                  </a:extLst>
                </a:gridCol>
                <a:gridCol w="2272796">
                  <a:extLst>
                    <a:ext uri="{9D8B030D-6E8A-4147-A177-3AD203B41FA5}">
                      <a16:colId xmlns:a16="http://schemas.microsoft.com/office/drawing/2014/main" val="428922733"/>
                    </a:ext>
                  </a:extLst>
                </a:gridCol>
                <a:gridCol w="2210032">
                  <a:extLst>
                    <a:ext uri="{9D8B030D-6E8A-4147-A177-3AD203B41FA5}">
                      <a16:colId xmlns:a16="http://schemas.microsoft.com/office/drawing/2014/main" val="3491657659"/>
                    </a:ext>
                  </a:extLst>
                </a:gridCol>
                <a:gridCol w="2461846">
                  <a:extLst>
                    <a:ext uri="{9D8B030D-6E8A-4147-A177-3AD203B41FA5}">
                      <a16:colId xmlns:a16="http://schemas.microsoft.com/office/drawing/2014/main" val="2525659349"/>
                    </a:ext>
                  </a:extLst>
                </a:gridCol>
                <a:gridCol w="2233133">
                  <a:extLst>
                    <a:ext uri="{9D8B030D-6E8A-4147-A177-3AD203B41FA5}">
                      <a16:colId xmlns:a16="http://schemas.microsoft.com/office/drawing/2014/main" val="4128586064"/>
                    </a:ext>
                  </a:extLst>
                </a:gridCol>
              </a:tblGrid>
              <a:tr h="1837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Case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3334705"/>
                  </a:ext>
                </a:extLst>
              </a:tr>
              <a:tr h="36754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Issue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Drive head joint leak - RA2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Drive head joint leak - RA1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Drive head joint leak - RA1 &amp; RA2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Drive head joint leak - RA1 &amp; RA2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4447986"/>
                  </a:ext>
                </a:extLst>
              </a:tr>
              <a:tr h="1837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Axle model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MT15i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MT15i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MT15i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MT15i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0780770"/>
                  </a:ext>
                </a:extLst>
              </a:tr>
              <a:tr h="1837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Chassis No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MB1JJVLD7NPPU3677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MB1JJLHD8NRBD8275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MB1JJLHD3NRCC1600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MB1JJLHD6PRNE8461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330564"/>
                  </a:ext>
                </a:extLst>
              </a:tr>
              <a:tr h="1837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Model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3525 BGS Tipper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3525 BGS Tipper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3525 BGS Tipper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3525 BGS Tipper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7110151"/>
                  </a:ext>
                </a:extLst>
              </a:tr>
              <a:tr h="1837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5.83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5.83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5.83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5.57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720937"/>
                  </a:ext>
                </a:extLst>
              </a:tr>
              <a:tr h="1837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DOS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31-Dec-22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27-Dec-22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31-Oct-22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17-Feb-23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7971088"/>
                  </a:ext>
                </a:extLst>
              </a:tr>
              <a:tr h="1837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DOF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13-Jun-23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7-Jul-23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7-Jul-23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18-Jul-23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747461"/>
                  </a:ext>
                </a:extLst>
              </a:tr>
              <a:tr h="16370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Kms / Hrs reading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1922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1363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1173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1669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1884273"/>
                  </a:ext>
                </a:extLst>
              </a:tr>
              <a:tr h="1837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Unit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Hrs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Hrs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Hrs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Hrs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679605"/>
                  </a:ext>
                </a:extLst>
              </a:tr>
              <a:tr h="32741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DH / Axle S.No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RA2 - MA22K091152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RA1 - MA22K092148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RA1 - MA22J076710</a:t>
                      </a:r>
                      <a:b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</a:b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RA2 - MA22I070659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RA1 - MA22L099450</a:t>
                      </a:r>
                      <a:b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</a:b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RA2 - MA22L106547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849986"/>
                  </a:ext>
                </a:extLst>
              </a:tr>
              <a:tr h="1837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Rajahmundry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Chennai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Chennai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Chennai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8698210"/>
                  </a:ext>
                </a:extLst>
              </a:tr>
              <a:tr h="32741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Leakage location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RA2 – 5</a:t>
                      </a:r>
                      <a:r>
                        <a:rPr lang="en-US" sz="1200" baseline="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O’ clock to 8 O’ clock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RA1 – 7</a:t>
                      </a:r>
                      <a:r>
                        <a:rPr lang="en-US" sz="1200" baseline="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O’ clock to 9 O’ clock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RA1 – 3 O’ clock </a:t>
                      </a:r>
                      <a:endParaRPr lang="en-US" sz="12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RA2 – 2 O’ clock to 11 O’ clock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RA1 – 3 O’ clock</a:t>
                      </a: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to 7 O’ clock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RA2 – 12 O’ clock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4845845"/>
                  </a:ext>
                </a:extLst>
              </a:tr>
              <a:tr h="32741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DH</a:t>
                      </a: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mounting bolts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Bolt</a:t>
                      </a: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torque not checked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Bolt</a:t>
                      </a: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torque found ok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RA1 – 3 O’ clock &amp; 7 O’ clock</a:t>
                      </a: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bolts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RA2 – 2 O’ clock to 11 O’ clock bolts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RA1 – 3 O’ clock</a:t>
                      </a: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bolt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RA2 – 12 O’ clock not checked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6186420"/>
                  </a:ext>
                </a:extLst>
              </a:tr>
              <a:tr h="32741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Part details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Sealant applied and Torque done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Sealant applied and Torque done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Part under dispatch to Meritor for analysis from Dealer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Sealant applied and Torque done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1034343"/>
                  </a:ext>
                </a:extLst>
              </a:tr>
              <a:tr h="18873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Photograph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solidFill>
                          <a:srgbClr val="1F497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1F497D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7879546"/>
                  </a:ext>
                </a:extLst>
              </a:tr>
            </a:tbl>
          </a:graphicData>
        </a:graphic>
      </p:graphicFrame>
      <p:pic>
        <p:nvPicPr>
          <p:cNvPr id="6152" name="Picture 1" descr="cid:image002.png@01D9BB0C.CF6E8A30"/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48364" y="5240258"/>
            <a:ext cx="2041986" cy="124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1" name="Picture 2" descr="cid:image003.png@01D9BB0C.CF6E8A30"/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51732" y="5013712"/>
            <a:ext cx="1930433" cy="1670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3" descr="cid:image009.png@01D9BB0C.CF6E8A30"/>
          <p:cNvPicPr>
            <a:picLocks noChangeAspect="1" noChangeArrowheads="1"/>
          </p:cNvPicPr>
          <p:nvPr/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01433" y="5003262"/>
            <a:ext cx="2091520" cy="170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cid:image010.png@01D9BB0C.CF6E8A30"/>
          <p:cNvPicPr>
            <a:picLocks noChangeAspect="1" noChangeArrowheads="1"/>
          </p:cNvPicPr>
          <p:nvPr/>
        </p:nvPicPr>
        <p:blipFill>
          <a:blip r:embed="rId9" r:link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42769" y="5422505"/>
            <a:ext cx="2101107" cy="977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9815693" y="916543"/>
            <a:ext cx="1688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 cases JI done</a:t>
            </a:r>
          </a:p>
        </p:txBody>
      </p:sp>
    </p:spTree>
    <p:extLst>
      <p:ext uri="{BB962C8B-B14F-4D97-AF65-F5344CB8AC3E}">
        <p14:creationId xmlns:p14="http://schemas.microsoft.com/office/powerpoint/2010/main" val="357714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70783" y="1701258"/>
            <a:ext cx="7147037" cy="2869811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937296" y="425343"/>
            <a:ext cx="10314904" cy="779462"/>
          </a:xfrm>
        </p:spPr>
        <p:txBody>
          <a:bodyPr>
            <a:normAutofit fontScale="90000"/>
          </a:bodyPr>
          <a:lstStyle/>
          <a:p>
            <a:r>
              <a:rPr lang="en-GB" dirty="0"/>
              <a:t>Case 3 – MT15i 18TG DH joint leak in 3525 BGS Tipper</a:t>
            </a:r>
            <a:br>
              <a:rPr lang="en-GB" dirty="0"/>
            </a:br>
            <a:r>
              <a:rPr lang="en-GB" dirty="0">
                <a:solidFill>
                  <a:srgbClr val="0070C0"/>
                </a:solidFill>
              </a:rPr>
              <a:t>Field JI carried out at </a:t>
            </a:r>
            <a:r>
              <a:rPr lang="en-GB" dirty="0" err="1">
                <a:solidFill>
                  <a:srgbClr val="0070C0"/>
                </a:solidFill>
              </a:rPr>
              <a:t>Poonamalle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703241" y="2247981"/>
            <a:ext cx="2841674" cy="2200297"/>
          </a:xfrm>
          <a:custGeom>
            <a:avLst/>
            <a:gdLst>
              <a:gd name="connsiteX0" fmla="*/ 647114 w 2841674"/>
              <a:gd name="connsiteY0" fmla="*/ 0 h 2200297"/>
              <a:gd name="connsiteX1" fmla="*/ 562707 w 2841674"/>
              <a:gd name="connsiteY1" fmla="*/ 56271 h 2200297"/>
              <a:gd name="connsiteX2" fmla="*/ 464234 w 2841674"/>
              <a:gd name="connsiteY2" fmla="*/ 98474 h 2200297"/>
              <a:gd name="connsiteX3" fmla="*/ 393895 w 2841674"/>
              <a:gd name="connsiteY3" fmla="*/ 140677 h 2200297"/>
              <a:gd name="connsiteX4" fmla="*/ 309489 w 2841674"/>
              <a:gd name="connsiteY4" fmla="*/ 196948 h 2200297"/>
              <a:gd name="connsiteX5" fmla="*/ 267286 w 2841674"/>
              <a:gd name="connsiteY5" fmla="*/ 225083 h 2200297"/>
              <a:gd name="connsiteX6" fmla="*/ 211015 w 2841674"/>
              <a:gd name="connsiteY6" fmla="*/ 253218 h 2200297"/>
              <a:gd name="connsiteX7" fmla="*/ 154744 w 2841674"/>
              <a:gd name="connsiteY7" fmla="*/ 309489 h 2200297"/>
              <a:gd name="connsiteX8" fmla="*/ 84406 w 2841674"/>
              <a:gd name="connsiteY8" fmla="*/ 365760 h 2200297"/>
              <a:gd name="connsiteX9" fmla="*/ 56271 w 2841674"/>
              <a:gd name="connsiteY9" fmla="*/ 407963 h 2200297"/>
              <a:gd name="connsiteX10" fmla="*/ 42203 w 2841674"/>
              <a:gd name="connsiteY10" fmla="*/ 464234 h 2200297"/>
              <a:gd name="connsiteX11" fmla="*/ 14067 w 2841674"/>
              <a:gd name="connsiteY11" fmla="*/ 492369 h 2200297"/>
              <a:gd name="connsiteX12" fmla="*/ 0 w 2841674"/>
              <a:gd name="connsiteY12" fmla="*/ 534572 h 2200297"/>
              <a:gd name="connsiteX13" fmla="*/ 14067 w 2841674"/>
              <a:gd name="connsiteY13" fmla="*/ 858129 h 2200297"/>
              <a:gd name="connsiteX14" fmla="*/ 28135 w 2841674"/>
              <a:gd name="connsiteY14" fmla="*/ 914400 h 2200297"/>
              <a:gd name="connsiteX15" fmla="*/ 42203 w 2841674"/>
              <a:gd name="connsiteY15" fmla="*/ 998806 h 2200297"/>
              <a:gd name="connsiteX16" fmla="*/ 70338 w 2841674"/>
              <a:gd name="connsiteY16" fmla="*/ 1097280 h 2200297"/>
              <a:gd name="connsiteX17" fmla="*/ 98474 w 2841674"/>
              <a:gd name="connsiteY17" fmla="*/ 1125415 h 2200297"/>
              <a:gd name="connsiteX18" fmla="*/ 154744 w 2841674"/>
              <a:gd name="connsiteY18" fmla="*/ 1237957 h 2200297"/>
              <a:gd name="connsiteX19" fmla="*/ 211015 w 2841674"/>
              <a:gd name="connsiteY19" fmla="*/ 1378634 h 2200297"/>
              <a:gd name="connsiteX20" fmla="*/ 239151 w 2841674"/>
              <a:gd name="connsiteY20" fmla="*/ 1406769 h 2200297"/>
              <a:gd name="connsiteX21" fmla="*/ 281354 w 2841674"/>
              <a:gd name="connsiteY21" fmla="*/ 1477108 h 2200297"/>
              <a:gd name="connsiteX22" fmla="*/ 295421 w 2841674"/>
              <a:gd name="connsiteY22" fmla="*/ 1519311 h 2200297"/>
              <a:gd name="connsiteX23" fmla="*/ 365760 w 2841674"/>
              <a:gd name="connsiteY23" fmla="*/ 1589649 h 2200297"/>
              <a:gd name="connsiteX24" fmla="*/ 422031 w 2841674"/>
              <a:gd name="connsiteY24" fmla="*/ 1645920 h 2200297"/>
              <a:gd name="connsiteX25" fmla="*/ 436098 w 2841674"/>
              <a:gd name="connsiteY25" fmla="*/ 1688123 h 2200297"/>
              <a:gd name="connsiteX26" fmla="*/ 534572 w 2841674"/>
              <a:gd name="connsiteY26" fmla="*/ 1772529 h 2200297"/>
              <a:gd name="connsiteX27" fmla="*/ 562707 w 2841674"/>
              <a:gd name="connsiteY27" fmla="*/ 1814732 h 2200297"/>
              <a:gd name="connsiteX28" fmla="*/ 604911 w 2841674"/>
              <a:gd name="connsiteY28" fmla="*/ 1828800 h 2200297"/>
              <a:gd name="connsiteX29" fmla="*/ 618978 w 2841674"/>
              <a:gd name="connsiteY29" fmla="*/ 1871003 h 2200297"/>
              <a:gd name="connsiteX30" fmla="*/ 717452 w 2841674"/>
              <a:gd name="connsiteY30" fmla="*/ 1941341 h 2200297"/>
              <a:gd name="connsiteX31" fmla="*/ 829994 w 2841674"/>
              <a:gd name="connsiteY31" fmla="*/ 2011680 h 2200297"/>
              <a:gd name="connsiteX32" fmla="*/ 914400 w 2841674"/>
              <a:gd name="connsiteY32" fmla="*/ 2067951 h 2200297"/>
              <a:gd name="connsiteX33" fmla="*/ 998806 w 2841674"/>
              <a:gd name="connsiteY33" fmla="*/ 2096086 h 2200297"/>
              <a:gd name="connsiteX34" fmla="*/ 1125415 w 2841674"/>
              <a:gd name="connsiteY34" fmla="*/ 2152357 h 2200297"/>
              <a:gd name="connsiteX35" fmla="*/ 1167618 w 2841674"/>
              <a:gd name="connsiteY35" fmla="*/ 2166424 h 2200297"/>
              <a:gd name="connsiteX36" fmla="*/ 1294227 w 2841674"/>
              <a:gd name="connsiteY36" fmla="*/ 2180492 h 2200297"/>
              <a:gd name="connsiteX37" fmla="*/ 1603717 w 2841674"/>
              <a:gd name="connsiteY37" fmla="*/ 2180492 h 2200297"/>
              <a:gd name="connsiteX38" fmla="*/ 1772529 w 2841674"/>
              <a:gd name="connsiteY38" fmla="*/ 2166424 h 2200297"/>
              <a:gd name="connsiteX39" fmla="*/ 1913206 w 2841674"/>
              <a:gd name="connsiteY39" fmla="*/ 2138289 h 2200297"/>
              <a:gd name="connsiteX40" fmla="*/ 1983544 w 2841674"/>
              <a:gd name="connsiteY40" fmla="*/ 2124221 h 2200297"/>
              <a:gd name="connsiteX41" fmla="*/ 2110154 w 2841674"/>
              <a:gd name="connsiteY41" fmla="*/ 2082018 h 2200297"/>
              <a:gd name="connsiteX42" fmla="*/ 2194560 w 2841674"/>
              <a:gd name="connsiteY42" fmla="*/ 2053883 h 2200297"/>
              <a:gd name="connsiteX43" fmla="*/ 2236763 w 2841674"/>
              <a:gd name="connsiteY43" fmla="*/ 2039815 h 2200297"/>
              <a:gd name="connsiteX44" fmla="*/ 2278966 w 2841674"/>
              <a:gd name="connsiteY44" fmla="*/ 2011680 h 2200297"/>
              <a:gd name="connsiteX45" fmla="*/ 2363372 w 2841674"/>
              <a:gd name="connsiteY45" fmla="*/ 1969477 h 2200297"/>
              <a:gd name="connsiteX46" fmla="*/ 2391507 w 2841674"/>
              <a:gd name="connsiteY46" fmla="*/ 1927274 h 2200297"/>
              <a:gd name="connsiteX47" fmla="*/ 2419643 w 2841674"/>
              <a:gd name="connsiteY47" fmla="*/ 1899138 h 2200297"/>
              <a:gd name="connsiteX48" fmla="*/ 2475914 w 2841674"/>
              <a:gd name="connsiteY48" fmla="*/ 1772529 h 2200297"/>
              <a:gd name="connsiteX49" fmla="*/ 2518117 w 2841674"/>
              <a:gd name="connsiteY49" fmla="*/ 1688123 h 2200297"/>
              <a:gd name="connsiteX50" fmla="*/ 2546252 w 2841674"/>
              <a:gd name="connsiteY50" fmla="*/ 1631852 h 2200297"/>
              <a:gd name="connsiteX51" fmla="*/ 2560320 w 2841674"/>
              <a:gd name="connsiteY51" fmla="*/ 1589649 h 2200297"/>
              <a:gd name="connsiteX52" fmla="*/ 2602523 w 2841674"/>
              <a:gd name="connsiteY52" fmla="*/ 1547446 h 2200297"/>
              <a:gd name="connsiteX53" fmla="*/ 2658794 w 2841674"/>
              <a:gd name="connsiteY53" fmla="*/ 1477108 h 2200297"/>
              <a:gd name="connsiteX54" fmla="*/ 2700997 w 2841674"/>
              <a:gd name="connsiteY54" fmla="*/ 1406769 h 2200297"/>
              <a:gd name="connsiteX55" fmla="*/ 2729132 w 2841674"/>
              <a:gd name="connsiteY55" fmla="*/ 1350498 h 2200297"/>
              <a:gd name="connsiteX56" fmla="*/ 2785403 w 2841674"/>
              <a:gd name="connsiteY56" fmla="*/ 1266092 h 2200297"/>
              <a:gd name="connsiteX57" fmla="*/ 2827606 w 2841674"/>
              <a:gd name="connsiteY57" fmla="*/ 1111348 h 2200297"/>
              <a:gd name="connsiteX58" fmla="*/ 2841674 w 2841674"/>
              <a:gd name="connsiteY58" fmla="*/ 1069144 h 2200297"/>
              <a:gd name="connsiteX59" fmla="*/ 2827606 w 2841674"/>
              <a:gd name="connsiteY59" fmla="*/ 520504 h 2200297"/>
              <a:gd name="connsiteX60" fmla="*/ 2799471 w 2841674"/>
              <a:gd name="connsiteY60" fmla="*/ 478301 h 2200297"/>
              <a:gd name="connsiteX61" fmla="*/ 2771335 w 2841674"/>
              <a:gd name="connsiteY61" fmla="*/ 393895 h 2200297"/>
              <a:gd name="connsiteX62" fmla="*/ 2743200 w 2841674"/>
              <a:gd name="connsiteY62" fmla="*/ 351692 h 2200297"/>
              <a:gd name="connsiteX63" fmla="*/ 2729132 w 2841674"/>
              <a:gd name="connsiteY63" fmla="*/ 309489 h 2200297"/>
              <a:gd name="connsiteX64" fmla="*/ 2686929 w 2841674"/>
              <a:gd name="connsiteY64" fmla="*/ 267286 h 2200297"/>
              <a:gd name="connsiteX65" fmla="*/ 2658794 w 2841674"/>
              <a:gd name="connsiteY65" fmla="*/ 225083 h 2200297"/>
              <a:gd name="connsiteX66" fmla="*/ 2574387 w 2841674"/>
              <a:gd name="connsiteY66" fmla="*/ 196948 h 2200297"/>
              <a:gd name="connsiteX67" fmla="*/ 2532184 w 2841674"/>
              <a:gd name="connsiteY67" fmla="*/ 182880 h 2200297"/>
              <a:gd name="connsiteX68" fmla="*/ 2489981 w 2841674"/>
              <a:gd name="connsiteY68" fmla="*/ 196948 h 2200297"/>
              <a:gd name="connsiteX69" fmla="*/ 2433711 w 2841674"/>
              <a:gd name="connsiteY69" fmla="*/ 281354 h 2200297"/>
              <a:gd name="connsiteX70" fmla="*/ 2377440 w 2841674"/>
              <a:gd name="connsiteY70" fmla="*/ 365760 h 2200297"/>
              <a:gd name="connsiteX71" fmla="*/ 2363372 w 2841674"/>
              <a:gd name="connsiteY71" fmla="*/ 407963 h 2200297"/>
              <a:gd name="connsiteX72" fmla="*/ 2349304 w 2841674"/>
              <a:gd name="connsiteY72" fmla="*/ 520504 h 2200297"/>
              <a:gd name="connsiteX73" fmla="*/ 2335237 w 2841674"/>
              <a:gd name="connsiteY73" fmla="*/ 576775 h 2200297"/>
              <a:gd name="connsiteX74" fmla="*/ 2321169 w 2841674"/>
              <a:gd name="connsiteY74" fmla="*/ 647114 h 2200297"/>
              <a:gd name="connsiteX75" fmla="*/ 2307101 w 2841674"/>
              <a:gd name="connsiteY75" fmla="*/ 731520 h 2200297"/>
              <a:gd name="connsiteX76" fmla="*/ 2293034 w 2841674"/>
              <a:gd name="connsiteY76" fmla="*/ 773723 h 2200297"/>
              <a:gd name="connsiteX77" fmla="*/ 2278966 w 2841674"/>
              <a:gd name="connsiteY77" fmla="*/ 829994 h 2200297"/>
              <a:gd name="connsiteX78" fmla="*/ 2264898 w 2841674"/>
              <a:gd name="connsiteY78" fmla="*/ 872197 h 2200297"/>
              <a:gd name="connsiteX79" fmla="*/ 2250831 w 2841674"/>
              <a:gd name="connsiteY79" fmla="*/ 928468 h 2200297"/>
              <a:gd name="connsiteX80" fmla="*/ 2222695 w 2841674"/>
              <a:gd name="connsiteY80" fmla="*/ 1012874 h 2200297"/>
              <a:gd name="connsiteX81" fmla="*/ 2152357 w 2841674"/>
              <a:gd name="connsiteY81" fmla="*/ 1139483 h 2200297"/>
              <a:gd name="connsiteX82" fmla="*/ 2110154 w 2841674"/>
              <a:gd name="connsiteY82" fmla="*/ 1167618 h 2200297"/>
              <a:gd name="connsiteX83" fmla="*/ 2053883 w 2841674"/>
              <a:gd name="connsiteY83" fmla="*/ 1237957 h 2200297"/>
              <a:gd name="connsiteX84" fmla="*/ 2025747 w 2841674"/>
              <a:gd name="connsiteY84" fmla="*/ 1280160 h 2200297"/>
              <a:gd name="connsiteX85" fmla="*/ 1983544 w 2841674"/>
              <a:gd name="connsiteY85" fmla="*/ 1308295 h 2200297"/>
              <a:gd name="connsiteX86" fmla="*/ 1955409 w 2841674"/>
              <a:gd name="connsiteY86" fmla="*/ 1336431 h 2200297"/>
              <a:gd name="connsiteX87" fmla="*/ 1927274 w 2841674"/>
              <a:gd name="connsiteY87" fmla="*/ 1378634 h 2200297"/>
              <a:gd name="connsiteX88" fmla="*/ 1842867 w 2841674"/>
              <a:gd name="connsiteY88" fmla="*/ 1406769 h 2200297"/>
              <a:gd name="connsiteX89" fmla="*/ 1758461 w 2841674"/>
              <a:gd name="connsiteY89" fmla="*/ 1505243 h 2200297"/>
              <a:gd name="connsiteX90" fmla="*/ 1716258 w 2841674"/>
              <a:gd name="connsiteY90" fmla="*/ 1519311 h 2200297"/>
              <a:gd name="connsiteX91" fmla="*/ 1645920 w 2841674"/>
              <a:gd name="connsiteY91" fmla="*/ 1575581 h 2200297"/>
              <a:gd name="connsiteX92" fmla="*/ 1575581 w 2841674"/>
              <a:gd name="connsiteY92" fmla="*/ 1617784 h 2200297"/>
              <a:gd name="connsiteX93" fmla="*/ 1547446 w 2841674"/>
              <a:gd name="connsiteY93" fmla="*/ 1659988 h 2200297"/>
              <a:gd name="connsiteX94" fmla="*/ 1463040 w 2841674"/>
              <a:gd name="connsiteY94" fmla="*/ 1688123 h 2200297"/>
              <a:gd name="connsiteX95" fmla="*/ 1434904 w 2841674"/>
              <a:gd name="connsiteY95" fmla="*/ 1716258 h 2200297"/>
              <a:gd name="connsiteX96" fmla="*/ 1167618 w 2841674"/>
              <a:gd name="connsiteY96" fmla="*/ 1688123 h 2200297"/>
              <a:gd name="connsiteX97" fmla="*/ 1139483 w 2841674"/>
              <a:gd name="connsiteY97" fmla="*/ 1645920 h 2200297"/>
              <a:gd name="connsiteX98" fmla="*/ 1069144 w 2841674"/>
              <a:gd name="connsiteY98" fmla="*/ 1575581 h 2200297"/>
              <a:gd name="connsiteX99" fmla="*/ 1041009 w 2841674"/>
              <a:gd name="connsiteY99" fmla="*/ 1533378 h 2200297"/>
              <a:gd name="connsiteX100" fmla="*/ 998806 w 2841674"/>
              <a:gd name="connsiteY100" fmla="*/ 1448972 h 2200297"/>
              <a:gd name="connsiteX101" fmla="*/ 928467 w 2841674"/>
              <a:gd name="connsiteY101" fmla="*/ 1392701 h 2200297"/>
              <a:gd name="connsiteX102" fmla="*/ 872197 w 2841674"/>
              <a:gd name="connsiteY102" fmla="*/ 1308295 h 2200297"/>
              <a:gd name="connsiteX103" fmla="*/ 815926 w 2841674"/>
              <a:gd name="connsiteY103" fmla="*/ 1252024 h 2200297"/>
              <a:gd name="connsiteX104" fmla="*/ 787791 w 2841674"/>
              <a:gd name="connsiteY104" fmla="*/ 1209821 h 2200297"/>
              <a:gd name="connsiteX105" fmla="*/ 717452 w 2841674"/>
              <a:gd name="connsiteY105" fmla="*/ 1153551 h 2200297"/>
              <a:gd name="connsiteX106" fmla="*/ 703384 w 2841674"/>
              <a:gd name="connsiteY106" fmla="*/ 1111348 h 2200297"/>
              <a:gd name="connsiteX107" fmla="*/ 633046 w 2841674"/>
              <a:gd name="connsiteY107" fmla="*/ 1041009 h 2200297"/>
              <a:gd name="connsiteX108" fmla="*/ 576775 w 2841674"/>
              <a:gd name="connsiteY108" fmla="*/ 956603 h 2200297"/>
              <a:gd name="connsiteX109" fmla="*/ 548640 w 2841674"/>
              <a:gd name="connsiteY109" fmla="*/ 872197 h 2200297"/>
              <a:gd name="connsiteX110" fmla="*/ 534572 w 2841674"/>
              <a:gd name="connsiteY110" fmla="*/ 829994 h 2200297"/>
              <a:gd name="connsiteX111" fmla="*/ 520504 w 2841674"/>
              <a:gd name="connsiteY111" fmla="*/ 787791 h 2200297"/>
              <a:gd name="connsiteX112" fmla="*/ 534572 w 2841674"/>
              <a:gd name="connsiteY112" fmla="*/ 436098 h 2200297"/>
              <a:gd name="connsiteX113" fmla="*/ 590843 w 2841674"/>
              <a:gd name="connsiteY113" fmla="*/ 309489 h 2200297"/>
              <a:gd name="connsiteX114" fmla="*/ 633046 w 2841674"/>
              <a:gd name="connsiteY114" fmla="*/ 281354 h 2200297"/>
              <a:gd name="connsiteX115" fmla="*/ 689317 w 2841674"/>
              <a:gd name="connsiteY115" fmla="*/ 211015 h 2200297"/>
              <a:gd name="connsiteX116" fmla="*/ 703384 w 2841674"/>
              <a:gd name="connsiteY116" fmla="*/ 168812 h 2200297"/>
              <a:gd name="connsiteX117" fmla="*/ 661181 w 2841674"/>
              <a:gd name="connsiteY117" fmla="*/ 84406 h 2200297"/>
              <a:gd name="connsiteX118" fmla="*/ 590843 w 2841674"/>
              <a:gd name="connsiteY118" fmla="*/ 84406 h 220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2841674" h="2200297">
                <a:moveTo>
                  <a:pt x="647114" y="0"/>
                </a:moveTo>
                <a:cubicBezTo>
                  <a:pt x="618978" y="18757"/>
                  <a:pt x="591703" y="38873"/>
                  <a:pt x="562707" y="56271"/>
                </a:cubicBezTo>
                <a:cubicBezTo>
                  <a:pt x="519249" y="82346"/>
                  <a:pt x="507893" y="83921"/>
                  <a:pt x="464234" y="98474"/>
                </a:cubicBezTo>
                <a:cubicBezTo>
                  <a:pt x="401109" y="161596"/>
                  <a:pt x="476076" y="95021"/>
                  <a:pt x="393895" y="140677"/>
                </a:cubicBezTo>
                <a:cubicBezTo>
                  <a:pt x="364336" y="157099"/>
                  <a:pt x="337624" y="178191"/>
                  <a:pt x="309489" y="196948"/>
                </a:cubicBezTo>
                <a:cubicBezTo>
                  <a:pt x="295421" y="206326"/>
                  <a:pt x="282408" y="217522"/>
                  <a:pt x="267286" y="225083"/>
                </a:cubicBezTo>
                <a:lnTo>
                  <a:pt x="211015" y="253218"/>
                </a:lnTo>
                <a:cubicBezTo>
                  <a:pt x="192258" y="271975"/>
                  <a:pt x="176815" y="294775"/>
                  <a:pt x="154744" y="309489"/>
                </a:cubicBezTo>
                <a:cubicBezTo>
                  <a:pt x="123405" y="330381"/>
                  <a:pt x="107316" y="337122"/>
                  <a:pt x="84406" y="365760"/>
                </a:cubicBezTo>
                <a:cubicBezTo>
                  <a:pt x="73844" y="378962"/>
                  <a:pt x="65649" y="393895"/>
                  <a:pt x="56271" y="407963"/>
                </a:cubicBezTo>
                <a:cubicBezTo>
                  <a:pt x="51582" y="426720"/>
                  <a:pt x="50850" y="446941"/>
                  <a:pt x="42203" y="464234"/>
                </a:cubicBezTo>
                <a:cubicBezTo>
                  <a:pt x="36271" y="476097"/>
                  <a:pt x="20891" y="480996"/>
                  <a:pt x="14067" y="492369"/>
                </a:cubicBezTo>
                <a:cubicBezTo>
                  <a:pt x="6438" y="505084"/>
                  <a:pt x="4689" y="520504"/>
                  <a:pt x="0" y="534572"/>
                </a:cubicBezTo>
                <a:cubicBezTo>
                  <a:pt x="4689" y="642424"/>
                  <a:pt x="6092" y="750470"/>
                  <a:pt x="14067" y="858129"/>
                </a:cubicBezTo>
                <a:cubicBezTo>
                  <a:pt x="15495" y="877410"/>
                  <a:pt x="24343" y="895441"/>
                  <a:pt x="28135" y="914400"/>
                </a:cubicBezTo>
                <a:cubicBezTo>
                  <a:pt x="33729" y="942370"/>
                  <a:pt x="36609" y="970836"/>
                  <a:pt x="42203" y="998806"/>
                </a:cubicBezTo>
                <a:cubicBezTo>
                  <a:pt x="44042" y="1007999"/>
                  <a:pt x="62295" y="1083875"/>
                  <a:pt x="70338" y="1097280"/>
                </a:cubicBezTo>
                <a:cubicBezTo>
                  <a:pt x="77162" y="1108653"/>
                  <a:pt x="89095" y="1116037"/>
                  <a:pt x="98474" y="1125415"/>
                </a:cubicBezTo>
                <a:cubicBezTo>
                  <a:pt x="130803" y="1222404"/>
                  <a:pt x="105639" y="1188850"/>
                  <a:pt x="154744" y="1237957"/>
                </a:cubicBezTo>
                <a:cubicBezTo>
                  <a:pt x="169994" y="1283706"/>
                  <a:pt x="183418" y="1337239"/>
                  <a:pt x="211015" y="1378634"/>
                </a:cubicBezTo>
                <a:cubicBezTo>
                  <a:pt x="218372" y="1389670"/>
                  <a:pt x="229772" y="1397391"/>
                  <a:pt x="239151" y="1406769"/>
                </a:cubicBezTo>
                <a:cubicBezTo>
                  <a:pt x="279000" y="1526321"/>
                  <a:pt x="223423" y="1380556"/>
                  <a:pt x="281354" y="1477108"/>
                </a:cubicBezTo>
                <a:cubicBezTo>
                  <a:pt x="288983" y="1489823"/>
                  <a:pt x="288789" y="1506048"/>
                  <a:pt x="295421" y="1519311"/>
                </a:cubicBezTo>
                <a:cubicBezTo>
                  <a:pt x="318867" y="1566202"/>
                  <a:pt x="323558" y="1561515"/>
                  <a:pt x="365760" y="1589649"/>
                </a:cubicBezTo>
                <a:cubicBezTo>
                  <a:pt x="403271" y="1702189"/>
                  <a:pt x="347004" y="1570893"/>
                  <a:pt x="422031" y="1645920"/>
                </a:cubicBezTo>
                <a:cubicBezTo>
                  <a:pt x="432516" y="1656405"/>
                  <a:pt x="427479" y="1676056"/>
                  <a:pt x="436098" y="1688123"/>
                </a:cubicBezTo>
                <a:cubicBezTo>
                  <a:pt x="467110" y="1731540"/>
                  <a:pt x="494017" y="1745493"/>
                  <a:pt x="534572" y="1772529"/>
                </a:cubicBezTo>
                <a:cubicBezTo>
                  <a:pt x="543950" y="1786597"/>
                  <a:pt x="549505" y="1804170"/>
                  <a:pt x="562707" y="1814732"/>
                </a:cubicBezTo>
                <a:cubicBezTo>
                  <a:pt x="574286" y="1823996"/>
                  <a:pt x="594425" y="1818314"/>
                  <a:pt x="604911" y="1828800"/>
                </a:cubicBezTo>
                <a:cubicBezTo>
                  <a:pt x="615396" y="1839285"/>
                  <a:pt x="610359" y="1858936"/>
                  <a:pt x="618978" y="1871003"/>
                </a:cubicBezTo>
                <a:cubicBezTo>
                  <a:pt x="660701" y="1929415"/>
                  <a:pt x="664078" y="1923550"/>
                  <a:pt x="717452" y="1941341"/>
                </a:cubicBezTo>
                <a:cubicBezTo>
                  <a:pt x="784943" y="2042578"/>
                  <a:pt x="689370" y="1917930"/>
                  <a:pt x="829994" y="2011680"/>
                </a:cubicBezTo>
                <a:cubicBezTo>
                  <a:pt x="858129" y="2030437"/>
                  <a:pt x="882321" y="2057258"/>
                  <a:pt x="914400" y="2067951"/>
                </a:cubicBezTo>
                <a:cubicBezTo>
                  <a:pt x="942535" y="2077329"/>
                  <a:pt x="974130" y="2079635"/>
                  <a:pt x="998806" y="2096086"/>
                </a:cubicBezTo>
                <a:cubicBezTo>
                  <a:pt x="1065684" y="2140671"/>
                  <a:pt x="1024972" y="2118876"/>
                  <a:pt x="1125415" y="2152357"/>
                </a:cubicBezTo>
                <a:cubicBezTo>
                  <a:pt x="1139483" y="2157046"/>
                  <a:pt x="1152880" y="2164786"/>
                  <a:pt x="1167618" y="2166424"/>
                </a:cubicBezTo>
                <a:lnTo>
                  <a:pt x="1294227" y="2180492"/>
                </a:lnTo>
                <a:cubicBezTo>
                  <a:pt x="1430323" y="2214517"/>
                  <a:pt x="1340756" y="2198023"/>
                  <a:pt x="1603717" y="2180492"/>
                </a:cubicBezTo>
                <a:cubicBezTo>
                  <a:pt x="1660058" y="2176736"/>
                  <a:pt x="1716409" y="2172660"/>
                  <a:pt x="1772529" y="2166424"/>
                </a:cubicBezTo>
                <a:cubicBezTo>
                  <a:pt x="1855234" y="2157235"/>
                  <a:pt x="1843344" y="2153814"/>
                  <a:pt x="1913206" y="2138289"/>
                </a:cubicBezTo>
                <a:cubicBezTo>
                  <a:pt x="1936547" y="2133102"/>
                  <a:pt x="1960476" y="2130512"/>
                  <a:pt x="1983544" y="2124221"/>
                </a:cubicBezTo>
                <a:cubicBezTo>
                  <a:pt x="1983578" y="2124212"/>
                  <a:pt x="2089036" y="2089057"/>
                  <a:pt x="2110154" y="2082018"/>
                </a:cubicBezTo>
                <a:lnTo>
                  <a:pt x="2194560" y="2053883"/>
                </a:lnTo>
                <a:cubicBezTo>
                  <a:pt x="2208628" y="2049194"/>
                  <a:pt x="2224425" y="2048040"/>
                  <a:pt x="2236763" y="2039815"/>
                </a:cubicBezTo>
                <a:cubicBezTo>
                  <a:pt x="2250831" y="2030437"/>
                  <a:pt x="2263844" y="2019241"/>
                  <a:pt x="2278966" y="2011680"/>
                </a:cubicBezTo>
                <a:cubicBezTo>
                  <a:pt x="2395451" y="1953437"/>
                  <a:pt x="2242424" y="2050108"/>
                  <a:pt x="2363372" y="1969477"/>
                </a:cubicBezTo>
                <a:cubicBezTo>
                  <a:pt x="2372750" y="1955409"/>
                  <a:pt x="2380945" y="1940476"/>
                  <a:pt x="2391507" y="1927274"/>
                </a:cubicBezTo>
                <a:cubicBezTo>
                  <a:pt x="2399793" y="1916917"/>
                  <a:pt x="2413711" y="1911001"/>
                  <a:pt x="2419643" y="1899138"/>
                </a:cubicBezTo>
                <a:cubicBezTo>
                  <a:pt x="2520085" y="1698254"/>
                  <a:pt x="2393153" y="1896667"/>
                  <a:pt x="2475914" y="1772529"/>
                </a:cubicBezTo>
                <a:cubicBezTo>
                  <a:pt x="2501706" y="1695151"/>
                  <a:pt x="2474483" y="1764482"/>
                  <a:pt x="2518117" y="1688123"/>
                </a:cubicBezTo>
                <a:cubicBezTo>
                  <a:pt x="2528521" y="1669915"/>
                  <a:pt x="2537991" y="1651127"/>
                  <a:pt x="2546252" y="1631852"/>
                </a:cubicBezTo>
                <a:cubicBezTo>
                  <a:pt x="2552093" y="1618222"/>
                  <a:pt x="2552095" y="1601987"/>
                  <a:pt x="2560320" y="1589649"/>
                </a:cubicBezTo>
                <a:cubicBezTo>
                  <a:pt x="2571356" y="1573096"/>
                  <a:pt x="2589787" y="1562730"/>
                  <a:pt x="2602523" y="1547446"/>
                </a:cubicBezTo>
                <a:cubicBezTo>
                  <a:pt x="2691244" y="1440980"/>
                  <a:pt x="2576946" y="1558953"/>
                  <a:pt x="2658794" y="1477108"/>
                </a:cubicBezTo>
                <a:cubicBezTo>
                  <a:pt x="2691447" y="1379141"/>
                  <a:pt x="2649503" y="1484010"/>
                  <a:pt x="2700997" y="1406769"/>
                </a:cubicBezTo>
                <a:cubicBezTo>
                  <a:pt x="2712630" y="1389320"/>
                  <a:pt x="2718343" y="1368480"/>
                  <a:pt x="2729132" y="1350498"/>
                </a:cubicBezTo>
                <a:cubicBezTo>
                  <a:pt x="2746529" y="1321502"/>
                  <a:pt x="2785403" y="1266092"/>
                  <a:pt x="2785403" y="1266092"/>
                </a:cubicBezTo>
                <a:cubicBezTo>
                  <a:pt x="2805287" y="1166674"/>
                  <a:pt x="2791910" y="1218436"/>
                  <a:pt x="2827606" y="1111348"/>
                </a:cubicBezTo>
                <a:lnTo>
                  <a:pt x="2841674" y="1069144"/>
                </a:lnTo>
                <a:cubicBezTo>
                  <a:pt x="2836985" y="886264"/>
                  <a:pt x="2840640" y="702979"/>
                  <a:pt x="2827606" y="520504"/>
                </a:cubicBezTo>
                <a:cubicBezTo>
                  <a:pt x="2826401" y="503640"/>
                  <a:pt x="2806338" y="493751"/>
                  <a:pt x="2799471" y="478301"/>
                </a:cubicBezTo>
                <a:cubicBezTo>
                  <a:pt x="2787426" y="451200"/>
                  <a:pt x="2787786" y="418571"/>
                  <a:pt x="2771335" y="393895"/>
                </a:cubicBezTo>
                <a:cubicBezTo>
                  <a:pt x="2761957" y="379827"/>
                  <a:pt x="2750761" y="366814"/>
                  <a:pt x="2743200" y="351692"/>
                </a:cubicBezTo>
                <a:cubicBezTo>
                  <a:pt x="2736568" y="338429"/>
                  <a:pt x="2737357" y="321827"/>
                  <a:pt x="2729132" y="309489"/>
                </a:cubicBezTo>
                <a:cubicBezTo>
                  <a:pt x="2718096" y="292936"/>
                  <a:pt x="2699665" y="282570"/>
                  <a:pt x="2686929" y="267286"/>
                </a:cubicBezTo>
                <a:cubicBezTo>
                  <a:pt x="2676105" y="254298"/>
                  <a:pt x="2673131" y="234044"/>
                  <a:pt x="2658794" y="225083"/>
                </a:cubicBezTo>
                <a:cubicBezTo>
                  <a:pt x="2633644" y="209365"/>
                  <a:pt x="2602523" y="206326"/>
                  <a:pt x="2574387" y="196948"/>
                </a:cubicBezTo>
                <a:lnTo>
                  <a:pt x="2532184" y="182880"/>
                </a:lnTo>
                <a:cubicBezTo>
                  <a:pt x="2518116" y="187569"/>
                  <a:pt x="2500466" y="186463"/>
                  <a:pt x="2489981" y="196948"/>
                </a:cubicBezTo>
                <a:cubicBezTo>
                  <a:pt x="2466071" y="220858"/>
                  <a:pt x="2452468" y="253219"/>
                  <a:pt x="2433711" y="281354"/>
                </a:cubicBezTo>
                <a:lnTo>
                  <a:pt x="2377440" y="365760"/>
                </a:lnTo>
                <a:lnTo>
                  <a:pt x="2363372" y="407963"/>
                </a:lnTo>
                <a:cubicBezTo>
                  <a:pt x="2358683" y="445477"/>
                  <a:pt x="2355519" y="483213"/>
                  <a:pt x="2349304" y="520504"/>
                </a:cubicBezTo>
                <a:cubicBezTo>
                  <a:pt x="2346126" y="539575"/>
                  <a:pt x="2339431" y="557901"/>
                  <a:pt x="2335237" y="576775"/>
                </a:cubicBezTo>
                <a:cubicBezTo>
                  <a:pt x="2330050" y="600116"/>
                  <a:pt x="2325446" y="623589"/>
                  <a:pt x="2321169" y="647114"/>
                </a:cubicBezTo>
                <a:cubicBezTo>
                  <a:pt x="2316066" y="675177"/>
                  <a:pt x="2313289" y="703676"/>
                  <a:pt x="2307101" y="731520"/>
                </a:cubicBezTo>
                <a:cubicBezTo>
                  <a:pt x="2303884" y="745995"/>
                  <a:pt x="2297108" y="759465"/>
                  <a:pt x="2293034" y="773723"/>
                </a:cubicBezTo>
                <a:cubicBezTo>
                  <a:pt x="2287723" y="792313"/>
                  <a:pt x="2284278" y="811404"/>
                  <a:pt x="2278966" y="829994"/>
                </a:cubicBezTo>
                <a:cubicBezTo>
                  <a:pt x="2274892" y="844252"/>
                  <a:pt x="2268972" y="857939"/>
                  <a:pt x="2264898" y="872197"/>
                </a:cubicBezTo>
                <a:cubicBezTo>
                  <a:pt x="2259587" y="890787"/>
                  <a:pt x="2256387" y="909949"/>
                  <a:pt x="2250831" y="928468"/>
                </a:cubicBezTo>
                <a:cubicBezTo>
                  <a:pt x="2242309" y="956875"/>
                  <a:pt x="2232074" y="984739"/>
                  <a:pt x="2222695" y="1012874"/>
                </a:cubicBezTo>
                <a:cubicBezTo>
                  <a:pt x="2208035" y="1056851"/>
                  <a:pt x="2193817" y="1111843"/>
                  <a:pt x="2152357" y="1139483"/>
                </a:cubicBezTo>
                <a:lnTo>
                  <a:pt x="2110154" y="1167618"/>
                </a:lnTo>
                <a:cubicBezTo>
                  <a:pt x="2023554" y="1297515"/>
                  <a:pt x="2134065" y="1137730"/>
                  <a:pt x="2053883" y="1237957"/>
                </a:cubicBezTo>
                <a:cubicBezTo>
                  <a:pt x="2043321" y="1251159"/>
                  <a:pt x="2037702" y="1268205"/>
                  <a:pt x="2025747" y="1280160"/>
                </a:cubicBezTo>
                <a:cubicBezTo>
                  <a:pt x="2013792" y="1292115"/>
                  <a:pt x="1996746" y="1297733"/>
                  <a:pt x="1983544" y="1308295"/>
                </a:cubicBezTo>
                <a:cubicBezTo>
                  <a:pt x="1973187" y="1316581"/>
                  <a:pt x="1963694" y="1326074"/>
                  <a:pt x="1955409" y="1336431"/>
                </a:cubicBezTo>
                <a:cubicBezTo>
                  <a:pt x="1944847" y="1349633"/>
                  <a:pt x="1941611" y="1369673"/>
                  <a:pt x="1927274" y="1378634"/>
                </a:cubicBezTo>
                <a:cubicBezTo>
                  <a:pt x="1902124" y="1394352"/>
                  <a:pt x="1842867" y="1406769"/>
                  <a:pt x="1842867" y="1406769"/>
                </a:cubicBezTo>
                <a:cubicBezTo>
                  <a:pt x="1824866" y="1433770"/>
                  <a:pt x="1787702" y="1495496"/>
                  <a:pt x="1758461" y="1505243"/>
                </a:cubicBezTo>
                <a:lnTo>
                  <a:pt x="1716258" y="1519311"/>
                </a:lnTo>
                <a:cubicBezTo>
                  <a:pt x="1660221" y="1603367"/>
                  <a:pt x="1721420" y="1530281"/>
                  <a:pt x="1645920" y="1575581"/>
                </a:cubicBezTo>
                <a:cubicBezTo>
                  <a:pt x="1549368" y="1633512"/>
                  <a:pt x="1695133" y="1577935"/>
                  <a:pt x="1575581" y="1617784"/>
                </a:cubicBezTo>
                <a:cubicBezTo>
                  <a:pt x="1566203" y="1631852"/>
                  <a:pt x="1561783" y="1651027"/>
                  <a:pt x="1547446" y="1659988"/>
                </a:cubicBezTo>
                <a:cubicBezTo>
                  <a:pt x="1522297" y="1675706"/>
                  <a:pt x="1463040" y="1688123"/>
                  <a:pt x="1463040" y="1688123"/>
                </a:cubicBezTo>
                <a:cubicBezTo>
                  <a:pt x="1453661" y="1697501"/>
                  <a:pt x="1448147" y="1715522"/>
                  <a:pt x="1434904" y="1716258"/>
                </a:cubicBezTo>
                <a:cubicBezTo>
                  <a:pt x="1267840" y="1725540"/>
                  <a:pt x="1266773" y="1721176"/>
                  <a:pt x="1167618" y="1688123"/>
                </a:cubicBezTo>
                <a:cubicBezTo>
                  <a:pt x="1158240" y="1674055"/>
                  <a:pt x="1150616" y="1658644"/>
                  <a:pt x="1139483" y="1645920"/>
                </a:cubicBezTo>
                <a:cubicBezTo>
                  <a:pt x="1117648" y="1620966"/>
                  <a:pt x="1087537" y="1603170"/>
                  <a:pt x="1069144" y="1575581"/>
                </a:cubicBezTo>
                <a:cubicBezTo>
                  <a:pt x="1059766" y="1561513"/>
                  <a:pt x="1048570" y="1548500"/>
                  <a:pt x="1041009" y="1533378"/>
                </a:cubicBezTo>
                <a:cubicBezTo>
                  <a:pt x="1018127" y="1487614"/>
                  <a:pt x="1039120" y="1489286"/>
                  <a:pt x="998806" y="1448972"/>
                </a:cubicBezTo>
                <a:cubicBezTo>
                  <a:pt x="943433" y="1393599"/>
                  <a:pt x="970232" y="1448388"/>
                  <a:pt x="928467" y="1392701"/>
                </a:cubicBezTo>
                <a:cubicBezTo>
                  <a:pt x="908178" y="1365649"/>
                  <a:pt x="896107" y="1332205"/>
                  <a:pt x="872197" y="1308295"/>
                </a:cubicBezTo>
                <a:cubicBezTo>
                  <a:pt x="853440" y="1289538"/>
                  <a:pt x="830640" y="1274095"/>
                  <a:pt x="815926" y="1252024"/>
                </a:cubicBezTo>
                <a:cubicBezTo>
                  <a:pt x="806548" y="1237956"/>
                  <a:pt x="798353" y="1223023"/>
                  <a:pt x="787791" y="1209821"/>
                </a:cubicBezTo>
                <a:cubicBezTo>
                  <a:pt x="764883" y="1181187"/>
                  <a:pt x="748786" y="1174440"/>
                  <a:pt x="717452" y="1153551"/>
                </a:cubicBezTo>
                <a:cubicBezTo>
                  <a:pt x="712763" y="1139483"/>
                  <a:pt x="712281" y="1123211"/>
                  <a:pt x="703384" y="1111348"/>
                </a:cubicBezTo>
                <a:cubicBezTo>
                  <a:pt x="683489" y="1084822"/>
                  <a:pt x="633046" y="1041009"/>
                  <a:pt x="633046" y="1041009"/>
                </a:cubicBezTo>
                <a:cubicBezTo>
                  <a:pt x="586503" y="901385"/>
                  <a:pt x="664592" y="1114674"/>
                  <a:pt x="576775" y="956603"/>
                </a:cubicBezTo>
                <a:cubicBezTo>
                  <a:pt x="562372" y="930678"/>
                  <a:pt x="558018" y="900332"/>
                  <a:pt x="548640" y="872197"/>
                </a:cubicBezTo>
                <a:lnTo>
                  <a:pt x="534572" y="829994"/>
                </a:lnTo>
                <a:lnTo>
                  <a:pt x="520504" y="787791"/>
                </a:lnTo>
                <a:cubicBezTo>
                  <a:pt x="525193" y="670560"/>
                  <a:pt x="523271" y="552877"/>
                  <a:pt x="534572" y="436098"/>
                </a:cubicBezTo>
                <a:cubicBezTo>
                  <a:pt x="537557" y="405252"/>
                  <a:pt x="563642" y="336690"/>
                  <a:pt x="590843" y="309489"/>
                </a:cubicBezTo>
                <a:cubicBezTo>
                  <a:pt x="602798" y="297534"/>
                  <a:pt x="619844" y="291916"/>
                  <a:pt x="633046" y="281354"/>
                </a:cubicBezTo>
                <a:cubicBezTo>
                  <a:pt x="661680" y="258447"/>
                  <a:pt x="668428" y="242348"/>
                  <a:pt x="689317" y="211015"/>
                </a:cubicBezTo>
                <a:cubicBezTo>
                  <a:pt x="694006" y="196947"/>
                  <a:pt x="703384" y="183641"/>
                  <a:pt x="703384" y="168812"/>
                </a:cubicBezTo>
                <a:cubicBezTo>
                  <a:pt x="703384" y="148142"/>
                  <a:pt x="691132" y="92963"/>
                  <a:pt x="661181" y="84406"/>
                </a:cubicBezTo>
                <a:cubicBezTo>
                  <a:pt x="638637" y="77965"/>
                  <a:pt x="614289" y="84406"/>
                  <a:pt x="590843" y="844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270783" y="1711283"/>
            <a:ext cx="61428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RA2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232770"/>
              </p:ext>
            </p:extLst>
          </p:nvPr>
        </p:nvGraphicFramePr>
        <p:xfrm>
          <a:off x="326994" y="5008073"/>
          <a:ext cx="10860259" cy="15390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44393">
                  <a:extLst>
                    <a:ext uri="{9D8B030D-6E8A-4147-A177-3AD203B41FA5}">
                      <a16:colId xmlns:a16="http://schemas.microsoft.com/office/drawing/2014/main" val="1808220018"/>
                    </a:ext>
                  </a:extLst>
                </a:gridCol>
                <a:gridCol w="745588">
                  <a:extLst>
                    <a:ext uri="{9D8B030D-6E8A-4147-A177-3AD203B41FA5}">
                      <a16:colId xmlns:a16="http://schemas.microsoft.com/office/drawing/2014/main" val="4272825665"/>
                    </a:ext>
                  </a:extLst>
                </a:gridCol>
                <a:gridCol w="645034">
                  <a:extLst>
                    <a:ext uri="{9D8B030D-6E8A-4147-A177-3AD203B41FA5}">
                      <a16:colId xmlns:a16="http://schemas.microsoft.com/office/drawing/2014/main" val="557815635"/>
                    </a:ext>
                  </a:extLst>
                </a:gridCol>
                <a:gridCol w="628953">
                  <a:extLst>
                    <a:ext uri="{9D8B030D-6E8A-4147-A177-3AD203B41FA5}">
                      <a16:colId xmlns:a16="http://schemas.microsoft.com/office/drawing/2014/main" val="3582209521"/>
                    </a:ext>
                  </a:extLst>
                </a:gridCol>
                <a:gridCol w="628953">
                  <a:extLst>
                    <a:ext uri="{9D8B030D-6E8A-4147-A177-3AD203B41FA5}">
                      <a16:colId xmlns:a16="http://schemas.microsoft.com/office/drawing/2014/main" val="1248549222"/>
                    </a:ext>
                  </a:extLst>
                </a:gridCol>
                <a:gridCol w="628953">
                  <a:extLst>
                    <a:ext uri="{9D8B030D-6E8A-4147-A177-3AD203B41FA5}">
                      <a16:colId xmlns:a16="http://schemas.microsoft.com/office/drawing/2014/main" val="711136827"/>
                    </a:ext>
                  </a:extLst>
                </a:gridCol>
                <a:gridCol w="628953">
                  <a:extLst>
                    <a:ext uri="{9D8B030D-6E8A-4147-A177-3AD203B41FA5}">
                      <a16:colId xmlns:a16="http://schemas.microsoft.com/office/drawing/2014/main" val="604597732"/>
                    </a:ext>
                  </a:extLst>
                </a:gridCol>
                <a:gridCol w="628953">
                  <a:extLst>
                    <a:ext uri="{9D8B030D-6E8A-4147-A177-3AD203B41FA5}">
                      <a16:colId xmlns:a16="http://schemas.microsoft.com/office/drawing/2014/main" val="308535955"/>
                    </a:ext>
                  </a:extLst>
                </a:gridCol>
                <a:gridCol w="628953">
                  <a:extLst>
                    <a:ext uri="{9D8B030D-6E8A-4147-A177-3AD203B41FA5}">
                      <a16:colId xmlns:a16="http://schemas.microsoft.com/office/drawing/2014/main" val="3619413371"/>
                    </a:ext>
                  </a:extLst>
                </a:gridCol>
                <a:gridCol w="628953">
                  <a:extLst>
                    <a:ext uri="{9D8B030D-6E8A-4147-A177-3AD203B41FA5}">
                      <a16:colId xmlns:a16="http://schemas.microsoft.com/office/drawing/2014/main" val="919769169"/>
                    </a:ext>
                  </a:extLst>
                </a:gridCol>
                <a:gridCol w="616942">
                  <a:extLst>
                    <a:ext uri="{9D8B030D-6E8A-4147-A177-3AD203B41FA5}">
                      <a16:colId xmlns:a16="http://schemas.microsoft.com/office/drawing/2014/main" val="842256064"/>
                    </a:ext>
                  </a:extLst>
                </a:gridCol>
                <a:gridCol w="480431">
                  <a:extLst>
                    <a:ext uri="{9D8B030D-6E8A-4147-A177-3AD203B41FA5}">
                      <a16:colId xmlns:a16="http://schemas.microsoft.com/office/drawing/2014/main" val="1360318224"/>
                    </a:ext>
                  </a:extLst>
                </a:gridCol>
                <a:gridCol w="480431">
                  <a:extLst>
                    <a:ext uri="{9D8B030D-6E8A-4147-A177-3AD203B41FA5}">
                      <a16:colId xmlns:a16="http://schemas.microsoft.com/office/drawing/2014/main" val="1418444338"/>
                    </a:ext>
                  </a:extLst>
                </a:gridCol>
                <a:gridCol w="480431">
                  <a:extLst>
                    <a:ext uri="{9D8B030D-6E8A-4147-A177-3AD203B41FA5}">
                      <a16:colId xmlns:a16="http://schemas.microsoft.com/office/drawing/2014/main" val="2367679576"/>
                    </a:ext>
                  </a:extLst>
                </a:gridCol>
                <a:gridCol w="607685">
                  <a:extLst>
                    <a:ext uri="{9D8B030D-6E8A-4147-A177-3AD203B41FA5}">
                      <a16:colId xmlns:a16="http://schemas.microsoft.com/office/drawing/2014/main" val="2394777997"/>
                    </a:ext>
                  </a:extLst>
                </a:gridCol>
                <a:gridCol w="656653">
                  <a:extLst>
                    <a:ext uri="{9D8B030D-6E8A-4147-A177-3AD203B41FA5}">
                      <a16:colId xmlns:a16="http://schemas.microsoft.com/office/drawing/2014/main" val="2598804004"/>
                    </a:ext>
                  </a:extLst>
                </a:gridCol>
              </a:tblGrid>
              <a:tr h="269256">
                <a:tc gridSpan="16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Drive head mounting bolt torque drawing spec 266 to 355 NM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11794441"/>
                  </a:ext>
                </a:extLst>
              </a:tr>
              <a:tr h="2246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Bolt ID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1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2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3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4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5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6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7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8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9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10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11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12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>
                          <a:solidFill>
                            <a:srgbClr val="002060"/>
                          </a:solidFill>
                          <a:effectLst/>
                        </a:rPr>
                        <a:t>13</a:t>
                      </a:r>
                      <a:endParaRPr lang="en-US" sz="1600" b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rgbClr val="002060"/>
                          </a:solidFill>
                          <a:effectLst/>
                        </a:rPr>
                        <a:t>14</a:t>
                      </a:r>
                      <a:endParaRPr lang="en-US" sz="1600" b="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04056441"/>
                  </a:ext>
                </a:extLst>
              </a:tr>
              <a:tr h="4493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Loosening</a:t>
                      </a:r>
                      <a:r>
                        <a:rPr lang="en-US" sz="1600" baseline="0" dirty="0">
                          <a:effectLst/>
                        </a:rPr>
                        <a:t> </a:t>
                      </a:r>
                      <a:r>
                        <a:rPr lang="en-US" sz="1600" dirty="0">
                          <a:effectLst/>
                        </a:rPr>
                        <a:t>torque (RA1), Nm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NC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NC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330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330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330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355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330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330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NC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NC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23462873"/>
                  </a:ext>
                </a:extLst>
              </a:tr>
              <a:tr h="4493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Loosening</a:t>
                      </a:r>
                      <a:r>
                        <a:rPr lang="en-US" sz="1600" baseline="0" dirty="0">
                          <a:effectLst/>
                        </a:rPr>
                        <a:t> </a:t>
                      </a:r>
                      <a:r>
                        <a:rPr lang="en-US" sz="1600" dirty="0">
                          <a:effectLst/>
                        </a:rPr>
                        <a:t>torque (RA2), Nm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rgbClr val="002060"/>
                          </a:solidFill>
                          <a:effectLst/>
                        </a:rPr>
                        <a:t>300</a:t>
                      </a:r>
                      <a:endParaRPr lang="en-US" sz="1600" b="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75</a:t>
                      </a:r>
                      <a:endParaRPr lang="en-US" sz="16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75</a:t>
                      </a:r>
                      <a:endParaRPr lang="en-US" sz="16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75</a:t>
                      </a:r>
                      <a:endParaRPr lang="en-US" sz="16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75</a:t>
                      </a:r>
                      <a:endParaRPr lang="en-US" sz="16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75</a:t>
                      </a:r>
                      <a:endParaRPr lang="en-US" sz="16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200</a:t>
                      </a:r>
                      <a:endParaRPr lang="en-US" sz="16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rgbClr val="002060"/>
                          </a:solidFill>
                          <a:effectLst/>
                        </a:rPr>
                        <a:t>300</a:t>
                      </a:r>
                      <a:endParaRPr lang="en-US" sz="1600" b="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rgbClr val="002060"/>
                          </a:solidFill>
                          <a:effectLst/>
                        </a:rPr>
                        <a:t>300</a:t>
                      </a:r>
                      <a:endParaRPr lang="en-US" sz="1600" b="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150</a:t>
                      </a:r>
                      <a:endParaRPr lang="en-US" sz="16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75</a:t>
                      </a:r>
                      <a:endParaRPr kumimoji="0" 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75</a:t>
                      </a:r>
                      <a:endParaRPr kumimoji="0" 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75</a:t>
                      </a:r>
                      <a:endParaRPr kumimoji="0" 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150</a:t>
                      </a:r>
                      <a:endParaRPr lang="en-US" sz="16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250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45288424"/>
                  </a:ext>
                </a:extLst>
              </a:tr>
            </a:tbl>
          </a:graphicData>
        </a:graphic>
      </p:graphicFrame>
      <p:sp>
        <p:nvSpPr>
          <p:cNvPr id="20" name="Oval 19"/>
          <p:cNvSpPr/>
          <p:nvPr/>
        </p:nvSpPr>
        <p:spPr>
          <a:xfrm>
            <a:off x="5757124" y="1746329"/>
            <a:ext cx="33762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Oval 23"/>
          <p:cNvSpPr/>
          <p:nvPr/>
        </p:nvSpPr>
        <p:spPr>
          <a:xfrm>
            <a:off x="6207291" y="2027907"/>
            <a:ext cx="33762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Oval 24"/>
          <p:cNvSpPr/>
          <p:nvPr/>
        </p:nvSpPr>
        <p:spPr>
          <a:xfrm>
            <a:off x="6548356" y="2628033"/>
            <a:ext cx="33762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Oval 25"/>
          <p:cNvSpPr/>
          <p:nvPr/>
        </p:nvSpPr>
        <p:spPr>
          <a:xfrm>
            <a:off x="6544915" y="3313916"/>
            <a:ext cx="33762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7" name="Oval 26"/>
          <p:cNvSpPr/>
          <p:nvPr/>
        </p:nvSpPr>
        <p:spPr>
          <a:xfrm>
            <a:off x="6314518" y="3640565"/>
            <a:ext cx="33762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5</a:t>
            </a:r>
          </a:p>
        </p:txBody>
      </p:sp>
      <p:sp>
        <p:nvSpPr>
          <p:cNvPr id="34" name="Oval 33"/>
          <p:cNvSpPr/>
          <p:nvPr/>
        </p:nvSpPr>
        <p:spPr>
          <a:xfrm>
            <a:off x="6094748" y="4033500"/>
            <a:ext cx="33762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6</a:t>
            </a:r>
          </a:p>
        </p:txBody>
      </p:sp>
      <p:sp>
        <p:nvSpPr>
          <p:cNvPr id="35" name="Oval 34"/>
          <p:cNvSpPr/>
          <p:nvPr/>
        </p:nvSpPr>
        <p:spPr>
          <a:xfrm>
            <a:off x="5656773" y="4381640"/>
            <a:ext cx="33762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7</a:t>
            </a:r>
          </a:p>
        </p:txBody>
      </p:sp>
      <p:sp>
        <p:nvSpPr>
          <p:cNvPr id="36" name="Oval 35"/>
          <p:cNvSpPr/>
          <p:nvPr/>
        </p:nvSpPr>
        <p:spPr>
          <a:xfrm>
            <a:off x="4675489" y="4465571"/>
            <a:ext cx="33762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8</a:t>
            </a:r>
          </a:p>
        </p:txBody>
      </p:sp>
      <p:sp>
        <p:nvSpPr>
          <p:cNvPr id="37" name="Oval 36"/>
          <p:cNvSpPr/>
          <p:nvPr/>
        </p:nvSpPr>
        <p:spPr>
          <a:xfrm>
            <a:off x="4169053" y="4233733"/>
            <a:ext cx="33762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9</a:t>
            </a:r>
          </a:p>
        </p:txBody>
      </p:sp>
      <p:sp>
        <p:nvSpPr>
          <p:cNvPr id="38" name="Oval 37"/>
          <p:cNvSpPr/>
          <p:nvPr/>
        </p:nvSpPr>
        <p:spPr>
          <a:xfrm>
            <a:off x="3413618" y="3828590"/>
            <a:ext cx="632264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10</a:t>
            </a:r>
          </a:p>
        </p:txBody>
      </p:sp>
      <p:sp>
        <p:nvSpPr>
          <p:cNvPr id="39" name="Oval 38"/>
          <p:cNvSpPr/>
          <p:nvPr/>
        </p:nvSpPr>
        <p:spPr>
          <a:xfrm>
            <a:off x="3221503" y="3165541"/>
            <a:ext cx="529738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11</a:t>
            </a:r>
          </a:p>
        </p:txBody>
      </p:sp>
      <p:sp>
        <p:nvSpPr>
          <p:cNvPr id="40" name="Oval 39"/>
          <p:cNvSpPr/>
          <p:nvPr/>
        </p:nvSpPr>
        <p:spPr>
          <a:xfrm>
            <a:off x="3179299" y="2535855"/>
            <a:ext cx="519110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12</a:t>
            </a:r>
          </a:p>
        </p:txBody>
      </p:sp>
      <p:sp>
        <p:nvSpPr>
          <p:cNvPr id="41" name="Oval 40"/>
          <p:cNvSpPr/>
          <p:nvPr/>
        </p:nvSpPr>
        <p:spPr>
          <a:xfrm>
            <a:off x="3698409" y="1999858"/>
            <a:ext cx="522039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13</a:t>
            </a:r>
          </a:p>
        </p:txBody>
      </p:sp>
      <p:sp>
        <p:nvSpPr>
          <p:cNvPr id="42" name="Oval 41"/>
          <p:cNvSpPr/>
          <p:nvPr/>
        </p:nvSpPr>
        <p:spPr>
          <a:xfrm>
            <a:off x="4045882" y="1711283"/>
            <a:ext cx="619119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14</a:t>
            </a:r>
          </a:p>
        </p:txBody>
      </p:sp>
      <p:sp>
        <p:nvSpPr>
          <p:cNvPr id="43" name="Oval 42"/>
          <p:cNvSpPr/>
          <p:nvPr/>
        </p:nvSpPr>
        <p:spPr>
          <a:xfrm>
            <a:off x="4614204" y="1410412"/>
            <a:ext cx="518470" cy="3788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15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707444" y="2378718"/>
            <a:ext cx="315162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</a:rPr>
              <a:t>Leak location: 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RA1 – 3 O’ clock 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RA2 – 2 O’ clock to 11 O’ clock</a:t>
            </a:r>
          </a:p>
        </p:txBody>
      </p:sp>
    </p:spTree>
    <p:extLst>
      <p:ext uri="{BB962C8B-B14F-4D97-AF65-F5344CB8AC3E}">
        <p14:creationId xmlns:p14="http://schemas.microsoft.com/office/powerpoint/2010/main" val="1939442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4904" cy="77946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Application study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43AEA-91AD-485A-9BD7-D264C1C61092}"/>
              </a:ext>
            </a:extLst>
          </p:cNvPr>
          <p:cNvSpPr txBox="1"/>
          <p:nvPr/>
        </p:nvSpPr>
        <p:spPr>
          <a:xfrm>
            <a:off x="601913" y="1794440"/>
            <a:ext cx="10551191" cy="42473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Type of load			: Sand gravel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Operating route			: </a:t>
            </a:r>
            <a:r>
              <a:rPr lang="en-US" dirty="0" err="1"/>
              <a:t>Irungattukottai</a:t>
            </a:r>
            <a:r>
              <a:rPr lang="en-US" dirty="0"/>
              <a:t> to </a:t>
            </a:r>
            <a:r>
              <a:rPr lang="en-US" dirty="0" err="1"/>
              <a:t>kanakammachathram</a:t>
            </a:r>
            <a:r>
              <a:rPr lang="en-US" dirty="0"/>
              <a:t> (120 Kms)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Lead distance			: 8 Kms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Customer name			: A.J </a:t>
            </a:r>
            <a:r>
              <a:rPr lang="en-US" dirty="0" err="1"/>
              <a:t>Poul</a:t>
            </a:r>
            <a:r>
              <a:rPr lang="en-US" dirty="0"/>
              <a:t> earth movers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Road condition			: 97% highway / good road (116 Kms), 3 % Kutcha / off road (4 Kms)</a:t>
            </a:r>
            <a:r>
              <a:rPr lang="en-IN" dirty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Operating load			: Onward – Sand gravel, Return – Empty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Vehicle operation		: Single Shift – 8 am to 8 pm  </a:t>
            </a:r>
            <a:endParaRPr lang="en-I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Operating speed	 (with load)	: ~50-60 </a:t>
            </a:r>
            <a:r>
              <a:rPr lang="en-IN" dirty="0" err="1"/>
              <a:t>Kmph</a:t>
            </a:r>
            <a:r>
              <a:rPr lang="en-IN" dirty="0"/>
              <a:t> on highway, ~15-20 </a:t>
            </a:r>
            <a:r>
              <a:rPr lang="en-IN" dirty="0" err="1"/>
              <a:t>Kmph</a:t>
            </a:r>
            <a:r>
              <a:rPr lang="en-IN" dirty="0"/>
              <a:t> on Kutcha road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Operating speed	 (Empty)		: ~60 </a:t>
            </a:r>
            <a:r>
              <a:rPr lang="en-IN" dirty="0" err="1"/>
              <a:t>Kmph</a:t>
            </a:r>
            <a:r>
              <a:rPr lang="en-IN" dirty="0"/>
              <a:t> on highway, ~15-20 </a:t>
            </a:r>
            <a:r>
              <a:rPr lang="en-IN" dirty="0" err="1"/>
              <a:t>Kmph</a:t>
            </a:r>
            <a:r>
              <a:rPr lang="en-IN" dirty="0"/>
              <a:t> on Kutcha road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GVW</a:t>
            </a:r>
            <a:r>
              <a:rPr lang="en-IN" b="1" dirty="0"/>
              <a:t>				: </a:t>
            </a:r>
            <a:r>
              <a:rPr lang="en-IN" dirty="0"/>
              <a:t>62T (Based on customer voice)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DF34C2-36AC-47B8-87A7-9606DF8A2973}"/>
              </a:ext>
            </a:extLst>
          </p:cNvPr>
          <p:cNvSpPr txBox="1"/>
          <p:nvPr/>
        </p:nvSpPr>
        <p:spPr>
          <a:xfrm>
            <a:off x="9898465" y="959922"/>
            <a:ext cx="125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Project site</a:t>
            </a:r>
            <a:endParaRPr lang="en-IN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11614" y="1739384"/>
            <a:ext cx="2910046" cy="1344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75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DCBDB6C-D793-4D03-BDE2-C9968631AC56}"/>
              </a:ext>
            </a:extLst>
          </p:cNvPr>
          <p:cNvSpPr txBox="1"/>
          <p:nvPr/>
        </p:nvSpPr>
        <p:spPr>
          <a:xfrm>
            <a:off x="2807399" y="1360374"/>
            <a:ext cx="148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Loading point</a:t>
            </a:r>
            <a:endParaRPr lang="en-IN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DF34C2-36AC-47B8-87A7-9606DF8A2973}"/>
              </a:ext>
            </a:extLst>
          </p:cNvPr>
          <p:cNvSpPr txBox="1"/>
          <p:nvPr/>
        </p:nvSpPr>
        <p:spPr>
          <a:xfrm>
            <a:off x="8078017" y="1360374"/>
            <a:ext cx="17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Unloading point</a:t>
            </a:r>
            <a:endParaRPr lang="en-IN" b="1" dirty="0"/>
          </a:p>
        </p:txBody>
      </p:sp>
      <p:sp>
        <p:nvSpPr>
          <p:cNvPr id="12" name="Left-Right Arrow 11"/>
          <p:cNvSpPr/>
          <p:nvPr/>
        </p:nvSpPr>
        <p:spPr>
          <a:xfrm>
            <a:off x="5054757" y="1360374"/>
            <a:ext cx="2264899" cy="3693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786276" y="1067815"/>
            <a:ext cx="103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60 KMS</a:t>
            </a:r>
          </a:p>
        </p:txBody>
      </p:sp>
      <p:sp>
        <p:nvSpPr>
          <p:cNvPr id="16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4904" cy="77946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Application study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684" y="2061620"/>
            <a:ext cx="5007429" cy="23134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6234" y="2061620"/>
            <a:ext cx="5016400" cy="23175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684" y="4460162"/>
            <a:ext cx="5007429" cy="231343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6234" y="4460162"/>
            <a:ext cx="5016400" cy="231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17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9FA1B02-44E7-4E36-8DC1-1564AF5F483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1076" y="1442706"/>
            <a:ext cx="3868159" cy="4110750"/>
          </a:xfrm>
          <a:prstGeom prst="rect">
            <a:avLst/>
          </a:prstGeom>
        </p:spPr>
      </p:pic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7CF5483-15E0-4F48-A2C2-8AD41CE8BD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7563012"/>
              </p:ext>
            </p:extLst>
          </p:nvPr>
        </p:nvGraphicFramePr>
        <p:xfrm>
          <a:off x="531812" y="5638800"/>
          <a:ext cx="6783388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9813">
                  <a:extLst>
                    <a:ext uri="{9D8B030D-6E8A-4147-A177-3AD203B41FA5}">
                      <a16:colId xmlns:a16="http://schemas.microsoft.com/office/drawing/2014/main" val="280498067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949037620"/>
                    </a:ext>
                  </a:extLst>
                </a:gridCol>
                <a:gridCol w="3000375">
                  <a:extLst>
                    <a:ext uri="{9D8B030D-6E8A-4147-A177-3AD203B41FA5}">
                      <a16:colId xmlns:a16="http://schemas.microsoft.com/office/drawing/2014/main" val="210913234"/>
                    </a:ext>
                  </a:extLst>
                </a:gridCol>
              </a:tblGrid>
              <a:tr h="217902">
                <a:tc>
                  <a:txBody>
                    <a:bodyPr/>
                    <a:lstStyle/>
                    <a:p>
                      <a:endParaRPr lang="en-IN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ysClr val="windowText" lastClr="000000"/>
                          </a:solidFill>
                        </a:rPr>
                        <a:t>Spec</a:t>
                      </a:r>
                      <a:endParaRPr lang="en-IN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ysClr val="windowText" lastClr="000000"/>
                          </a:solidFill>
                        </a:rPr>
                        <a:t>Actual</a:t>
                      </a:r>
                      <a:endParaRPr lang="en-IN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1647166"/>
                  </a:ext>
                </a:extLst>
              </a:tr>
              <a:tr h="2179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ysClr val="windowText" lastClr="000000"/>
                          </a:solidFill>
                        </a:rPr>
                        <a:t>Load</a:t>
                      </a:r>
                      <a:endParaRPr lang="en-IN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ysClr val="windowText" lastClr="000000"/>
                          </a:solidFill>
                        </a:rPr>
                        <a:t>GVW: 62T</a:t>
                      </a:r>
                      <a:endParaRPr lang="en-IN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ysClr val="windowText" lastClr="000000"/>
                          </a:solidFill>
                        </a:rPr>
                        <a:t>GVW: 41 - 42T</a:t>
                      </a:r>
                      <a:endParaRPr lang="en-IN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7157853"/>
                  </a:ext>
                </a:extLst>
              </a:tr>
              <a:tr h="2179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ysClr val="windowText" lastClr="000000"/>
                          </a:solidFill>
                        </a:rPr>
                        <a:t>Road</a:t>
                      </a:r>
                      <a:endParaRPr lang="en-IN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ysClr val="windowText" lastClr="000000"/>
                          </a:solidFill>
                        </a:rPr>
                        <a:t>20% off road permissible</a:t>
                      </a:r>
                      <a:endParaRPr lang="en-IN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ysClr val="windowText" lastClr="000000"/>
                          </a:solidFill>
                        </a:rPr>
                        <a:t>97% Highway, 3% Kutcha / off road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3839227"/>
                  </a:ext>
                </a:extLst>
              </a:tr>
              <a:tr h="217902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ysClr val="windowText" lastClr="000000"/>
                          </a:solidFill>
                        </a:rPr>
                        <a:t>LR</a:t>
                      </a:r>
                      <a:endParaRPr lang="en-IN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ysClr val="windowText" lastClr="000000"/>
                          </a:solidFill>
                        </a:rPr>
                        <a:t>L4R</a:t>
                      </a:r>
                      <a:r>
                        <a:rPr lang="en-IN" sz="1400" b="1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ysClr val="windowText" lastClr="000000"/>
                          </a:solidFill>
                        </a:rPr>
                        <a:t>L4R2</a:t>
                      </a:r>
                      <a:endParaRPr lang="en-IN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77113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1368BBF5-ED6A-467E-9A17-6C1B08FFD2F0}"/>
              </a:ext>
            </a:extLst>
          </p:cNvPr>
          <p:cNvSpPr txBox="1"/>
          <p:nvPr/>
        </p:nvSpPr>
        <p:spPr>
          <a:xfrm>
            <a:off x="7485691" y="6063734"/>
            <a:ext cx="3486213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Vehicle operating as L4R2</a:t>
            </a:r>
            <a:endParaRPr lang="en-IN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2F705CF-373D-495D-83FA-9D019D092CCA}"/>
              </a:ext>
            </a:extLst>
          </p:cNvPr>
          <p:cNvSpPr/>
          <p:nvPr/>
        </p:nvSpPr>
        <p:spPr>
          <a:xfrm>
            <a:off x="721075" y="2920753"/>
            <a:ext cx="3868159" cy="249381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4904" cy="77946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Application study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82065" y="1452446"/>
            <a:ext cx="7388015" cy="388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122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7111704"/>
              </p:ext>
            </p:extLst>
          </p:nvPr>
        </p:nvGraphicFramePr>
        <p:xfrm>
          <a:off x="520505" y="3394526"/>
          <a:ext cx="5543451" cy="3014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886008"/>
              </p:ext>
            </p:extLst>
          </p:nvPr>
        </p:nvGraphicFramePr>
        <p:xfrm>
          <a:off x="1281722" y="1274831"/>
          <a:ext cx="9564468" cy="1798336"/>
        </p:xfrm>
        <a:graphic>
          <a:graphicData uri="http://schemas.openxmlformats.org/drawingml/2006/table">
            <a:tbl>
              <a:tblPr/>
              <a:tblGrid>
                <a:gridCol w="2774426">
                  <a:extLst>
                    <a:ext uri="{9D8B030D-6E8A-4147-A177-3AD203B41FA5}">
                      <a16:colId xmlns:a16="http://schemas.microsoft.com/office/drawing/2014/main" val="394226118"/>
                    </a:ext>
                  </a:extLst>
                </a:gridCol>
                <a:gridCol w="1314202">
                  <a:extLst>
                    <a:ext uri="{9D8B030D-6E8A-4147-A177-3AD203B41FA5}">
                      <a16:colId xmlns:a16="http://schemas.microsoft.com/office/drawing/2014/main" val="2385598396"/>
                    </a:ext>
                  </a:extLst>
                </a:gridCol>
                <a:gridCol w="1095168">
                  <a:extLst>
                    <a:ext uri="{9D8B030D-6E8A-4147-A177-3AD203B41FA5}">
                      <a16:colId xmlns:a16="http://schemas.microsoft.com/office/drawing/2014/main" val="4213331098"/>
                    </a:ext>
                  </a:extLst>
                </a:gridCol>
                <a:gridCol w="1095168">
                  <a:extLst>
                    <a:ext uri="{9D8B030D-6E8A-4147-A177-3AD203B41FA5}">
                      <a16:colId xmlns:a16="http://schemas.microsoft.com/office/drawing/2014/main" val="2536370230"/>
                    </a:ext>
                  </a:extLst>
                </a:gridCol>
                <a:gridCol w="1095168">
                  <a:extLst>
                    <a:ext uri="{9D8B030D-6E8A-4147-A177-3AD203B41FA5}">
                      <a16:colId xmlns:a16="http://schemas.microsoft.com/office/drawing/2014/main" val="4231085560"/>
                    </a:ext>
                  </a:extLst>
                </a:gridCol>
                <a:gridCol w="1095168">
                  <a:extLst>
                    <a:ext uri="{9D8B030D-6E8A-4147-A177-3AD203B41FA5}">
                      <a16:colId xmlns:a16="http://schemas.microsoft.com/office/drawing/2014/main" val="818620524"/>
                    </a:ext>
                  </a:extLst>
                </a:gridCol>
                <a:gridCol w="1095168">
                  <a:extLst>
                    <a:ext uri="{9D8B030D-6E8A-4147-A177-3AD203B41FA5}">
                      <a16:colId xmlns:a16="http://schemas.microsoft.com/office/drawing/2014/main" val="57874562"/>
                    </a:ext>
                  </a:extLst>
                </a:gridCol>
              </a:tblGrid>
              <a:tr h="22479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Model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Labour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Material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752851"/>
                  </a:ext>
                </a:extLst>
              </a:tr>
              <a:tr h="2247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of 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of 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of 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430804"/>
                  </a:ext>
                </a:extLst>
              </a:tr>
              <a:tr h="2247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2820 BGS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2,331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3,486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5,817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1566344"/>
                  </a:ext>
                </a:extLst>
              </a:tr>
              <a:tr h="2247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2825 BGS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4,924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11,418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16,343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0753302"/>
                  </a:ext>
                </a:extLst>
              </a:tr>
              <a:tr h="2247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3520 BGS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1,776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400" b="0" i="0" u="none" strike="noStrike"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400" b="0" i="0" u="none" strike="noStrike"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1,776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3420785"/>
                  </a:ext>
                </a:extLst>
              </a:tr>
              <a:tr h="2247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3525 BGS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20,862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33,037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53,899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8175026"/>
                  </a:ext>
                </a:extLst>
              </a:tr>
              <a:tr h="2247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4825 BGS Tipper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2,481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23,037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25,518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518861"/>
                  </a:ext>
                </a:extLst>
              </a:tr>
              <a:tr h="2247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Grand 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32,374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70,978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1,03,352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8241202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491175" y="3742007"/>
            <a:ext cx="3319974" cy="191320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9150212"/>
              </p:ext>
            </p:extLst>
          </p:nvPr>
        </p:nvGraphicFramePr>
        <p:xfrm>
          <a:off x="6094749" y="3394526"/>
          <a:ext cx="5525166" cy="3014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0" name="Rectangle 19"/>
          <p:cNvSpPr/>
          <p:nvPr/>
        </p:nvSpPr>
        <p:spPr>
          <a:xfrm>
            <a:off x="7650479" y="3699803"/>
            <a:ext cx="635391" cy="169627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957602" y="3699803"/>
            <a:ext cx="1297746" cy="169627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16980" y="3938954"/>
            <a:ext cx="1392311" cy="267286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of incidences - 23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214164" y="3798276"/>
            <a:ext cx="1392311" cy="261610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of incidences - 16 </a:t>
            </a:r>
          </a:p>
        </p:txBody>
      </p:sp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937296" y="425343"/>
            <a:ext cx="10314904" cy="779462"/>
          </a:xfrm>
        </p:spPr>
        <p:txBody>
          <a:bodyPr>
            <a:normAutofit fontScale="90000"/>
          </a:bodyPr>
          <a:lstStyle/>
          <a:p>
            <a:r>
              <a:rPr lang="en-GB" dirty="0"/>
              <a:t>MT15i 18TG DH joint leak </a:t>
            </a:r>
            <a:br>
              <a:rPr lang="en-GB" dirty="0"/>
            </a:br>
            <a:r>
              <a:rPr lang="en-GB" dirty="0">
                <a:solidFill>
                  <a:srgbClr val="0070C0"/>
                </a:solidFill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53180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937296" y="425343"/>
            <a:ext cx="10314904" cy="779462"/>
          </a:xfrm>
        </p:spPr>
        <p:txBody>
          <a:bodyPr>
            <a:normAutofit fontScale="90000"/>
          </a:bodyPr>
          <a:lstStyle/>
          <a:p>
            <a:r>
              <a:rPr lang="en-GB" dirty="0"/>
              <a:t>MT15i 18TG DH joint leak </a:t>
            </a:r>
            <a:br>
              <a:rPr lang="en-GB" dirty="0"/>
            </a:br>
            <a:r>
              <a:rPr lang="en-GB" dirty="0">
                <a:solidFill>
                  <a:srgbClr val="0070C0"/>
                </a:solidFill>
              </a:rPr>
              <a:t>Data analysis</a:t>
            </a:r>
          </a:p>
        </p:txBody>
      </p:sp>
      <p:sp>
        <p:nvSpPr>
          <p:cNvPr id="2" name="Oval Callout 1"/>
          <p:cNvSpPr/>
          <p:nvPr/>
        </p:nvSpPr>
        <p:spPr>
          <a:xfrm>
            <a:off x="1645919" y="2194560"/>
            <a:ext cx="844061" cy="436099"/>
          </a:xfrm>
          <a:prstGeom prst="wedgeEllipseCallout">
            <a:avLst>
              <a:gd name="adj1" fmla="val -83578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73%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5778988"/>
              </p:ext>
            </p:extLst>
          </p:nvPr>
        </p:nvGraphicFramePr>
        <p:xfrm>
          <a:off x="5613013" y="656471"/>
          <a:ext cx="5795886" cy="6176706"/>
        </p:xfrm>
        <a:graphic>
          <a:graphicData uri="http://schemas.openxmlformats.org/drawingml/2006/table">
            <a:tbl>
              <a:tblPr/>
              <a:tblGrid>
                <a:gridCol w="1258436">
                  <a:extLst>
                    <a:ext uri="{9D8B030D-6E8A-4147-A177-3AD203B41FA5}">
                      <a16:colId xmlns:a16="http://schemas.microsoft.com/office/drawing/2014/main" val="1041100474"/>
                    </a:ext>
                  </a:extLst>
                </a:gridCol>
                <a:gridCol w="1072030">
                  <a:extLst>
                    <a:ext uri="{9D8B030D-6E8A-4147-A177-3AD203B41FA5}">
                      <a16:colId xmlns:a16="http://schemas.microsoft.com/office/drawing/2014/main" val="2092513936"/>
                    </a:ext>
                  </a:extLst>
                </a:gridCol>
                <a:gridCol w="727009">
                  <a:extLst>
                    <a:ext uri="{9D8B030D-6E8A-4147-A177-3AD203B41FA5}">
                      <a16:colId xmlns:a16="http://schemas.microsoft.com/office/drawing/2014/main" val="3661513949"/>
                    </a:ext>
                  </a:extLst>
                </a:gridCol>
                <a:gridCol w="727009">
                  <a:extLst>
                    <a:ext uri="{9D8B030D-6E8A-4147-A177-3AD203B41FA5}">
                      <a16:colId xmlns:a16="http://schemas.microsoft.com/office/drawing/2014/main" val="1485442760"/>
                    </a:ext>
                  </a:extLst>
                </a:gridCol>
                <a:gridCol w="727009">
                  <a:extLst>
                    <a:ext uri="{9D8B030D-6E8A-4147-A177-3AD203B41FA5}">
                      <a16:colId xmlns:a16="http://schemas.microsoft.com/office/drawing/2014/main" val="143033210"/>
                    </a:ext>
                  </a:extLst>
                </a:gridCol>
                <a:gridCol w="727009">
                  <a:extLst>
                    <a:ext uri="{9D8B030D-6E8A-4147-A177-3AD203B41FA5}">
                      <a16:colId xmlns:a16="http://schemas.microsoft.com/office/drawing/2014/main" val="1975823730"/>
                    </a:ext>
                  </a:extLst>
                </a:gridCol>
                <a:gridCol w="557384">
                  <a:extLst>
                    <a:ext uri="{9D8B030D-6E8A-4147-A177-3AD203B41FA5}">
                      <a16:colId xmlns:a16="http://schemas.microsoft.com/office/drawing/2014/main" val="2205986689"/>
                    </a:ext>
                  </a:extLst>
                </a:gridCol>
              </a:tblGrid>
              <a:tr h="11587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Region</a:t>
                      </a:r>
                    </a:p>
                  </a:txBody>
                  <a:tcPr marL="6918" marR="6918" marT="691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District</a:t>
                      </a:r>
                    </a:p>
                  </a:txBody>
                  <a:tcPr marL="6918" marR="6918" marT="691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2820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2825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3525TS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4825DTLA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Total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582188"/>
                  </a:ext>
                </a:extLst>
              </a:tr>
              <a:tr h="115874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TAMIL NADU</a:t>
                      </a:r>
                    </a:p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(15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Tiruvallur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6499270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Pudukkottai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2885406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Kanchipuram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8814576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Coimbatore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5489266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Salem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549718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Tirunelveli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6093068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Ariyalur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7617270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Krishnagiri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8983725"/>
                  </a:ext>
                </a:extLst>
              </a:tr>
              <a:tr h="11587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WEST BENGAL</a:t>
                      </a:r>
                    </a:p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(7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Birbhum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933916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North 24 Parganas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7209386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West Midnapore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0471744"/>
                  </a:ext>
                </a:extLst>
              </a:tr>
              <a:tr h="11587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MADHYA PRADESH</a:t>
                      </a:r>
                    </a:p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(6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Sagar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440879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Dewas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9417236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Raisen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2032762"/>
                  </a:ext>
                </a:extLst>
              </a:tr>
              <a:tr h="11587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ANDHRA PRADESH</a:t>
                      </a:r>
                    </a:p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(6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Kurnool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6127207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East Godavari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6579225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West Godavari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4604581"/>
                  </a:ext>
                </a:extLst>
              </a:tr>
              <a:tr h="11587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ODISHA</a:t>
                      </a:r>
                    </a:p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(4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Sundaragrh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1387540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Khorda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02179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Jharsuguda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7952500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KENDUJHAR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6474149"/>
                  </a:ext>
                </a:extLst>
              </a:tr>
              <a:tr h="11587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GUJARAT</a:t>
                      </a:r>
                    </a:p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(4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VALSAD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6197830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Surat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3923861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Bharuch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5432461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Navasari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9517620"/>
                  </a:ext>
                </a:extLst>
              </a:tr>
              <a:tr h="11587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MAHARASHTRA</a:t>
                      </a:r>
                    </a:p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(4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Nandurbar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3378090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Palghar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5468489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Nagpur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913348"/>
                  </a:ext>
                </a:extLst>
              </a:tr>
              <a:tr h="1158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JHARKHAND (3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Jharidih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408177"/>
                  </a:ext>
                </a:extLst>
              </a:tr>
              <a:tr h="1158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ASSAM (3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Kamrup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692803"/>
                  </a:ext>
                </a:extLst>
              </a:tr>
              <a:tr h="11587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KARNATAKA (2 Cases)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Bengaluru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690854"/>
                  </a:ext>
                </a:extLst>
              </a:tr>
              <a:tr h="1158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Bangalore Rural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674466"/>
                  </a:ext>
                </a:extLst>
              </a:tr>
              <a:tr h="1158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PONDICHERRY (1)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Pondicherry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8498463"/>
                  </a:ext>
                </a:extLst>
              </a:tr>
              <a:tr h="1158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CHHATTISGARH (1)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Janjgir-champa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0525781"/>
                  </a:ext>
                </a:extLst>
              </a:tr>
              <a:tr h="1158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RAJASTHAN (1)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Ajmer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4900378"/>
                  </a:ext>
                </a:extLst>
              </a:tr>
              <a:tr h="1158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KERALA (1)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Alappuzha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>
                        <a:effectLst/>
                        <a:latin typeface="+mn-lt"/>
                      </a:endParaRP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918" marR="6918" marT="69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4810633"/>
                  </a:ext>
                </a:extLst>
              </a:tr>
            </a:tbl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1727993"/>
              </p:ext>
            </p:extLst>
          </p:nvPr>
        </p:nvGraphicFramePr>
        <p:xfrm>
          <a:off x="103384" y="1611755"/>
          <a:ext cx="5406245" cy="4266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Oval Callout 14"/>
          <p:cNvSpPr/>
          <p:nvPr/>
        </p:nvSpPr>
        <p:spPr>
          <a:xfrm>
            <a:off x="3221498" y="1976510"/>
            <a:ext cx="844061" cy="436099"/>
          </a:xfrm>
          <a:prstGeom prst="wedgeEllipseCallout">
            <a:avLst>
              <a:gd name="adj1" fmla="val -83578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73%</a:t>
            </a:r>
          </a:p>
        </p:txBody>
      </p:sp>
    </p:spTree>
    <p:extLst>
      <p:ext uri="{BB962C8B-B14F-4D97-AF65-F5344CB8AC3E}">
        <p14:creationId xmlns:p14="http://schemas.microsoft.com/office/powerpoint/2010/main" val="4293757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14814" y="402672"/>
            <a:ext cx="7798525" cy="312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27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L Custom Blue palette">
      <a:dk1>
        <a:srgbClr val="003764"/>
      </a:dk1>
      <a:lt1>
        <a:srgbClr val="FFFFFF"/>
      </a:lt1>
      <a:dk2>
        <a:srgbClr val="0070C0"/>
      </a:dk2>
      <a:lt2>
        <a:srgbClr val="E1F1FF"/>
      </a:lt2>
      <a:accent1>
        <a:srgbClr val="003F72"/>
      </a:accent1>
      <a:accent2>
        <a:srgbClr val="0041C4"/>
      </a:accent2>
      <a:accent3>
        <a:srgbClr val="5CD3FF"/>
      </a:accent3>
      <a:accent4>
        <a:srgbClr val="00C8A1"/>
      </a:accent4>
      <a:accent5>
        <a:srgbClr val="C5EF01"/>
      </a:accent5>
      <a:accent6>
        <a:srgbClr val="99FFCC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hok Leyland New PPT Template KMDN" id="{5BC33E4A-2E03-42E6-B09C-77AB6295BC10}" vid="{D2F3F93A-3DB4-495E-8DD5-FAE3125C5D7B}"/>
    </a:ext>
  </a:extLst>
</a:theme>
</file>

<file path=ppt/theme/theme2.xml><?xml version="1.0" encoding="utf-8"?>
<a:theme xmlns:a="http://schemas.openxmlformats.org/drawingml/2006/main" name="1_Office Theme">
  <a:themeElements>
    <a:clrScheme name="AL Custom Blue palette">
      <a:dk1>
        <a:srgbClr val="003764"/>
      </a:dk1>
      <a:lt1>
        <a:srgbClr val="FFFFFF"/>
      </a:lt1>
      <a:dk2>
        <a:srgbClr val="0070C0"/>
      </a:dk2>
      <a:lt2>
        <a:srgbClr val="E1F1FF"/>
      </a:lt2>
      <a:accent1>
        <a:srgbClr val="003F72"/>
      </a:accent1>
      <a:accent2>
        <a:srgbClr val="0041C4"/>
      </a:accent2>
      <a:accent3>
        <a:srgbClr val="5CD3FF"/>
      </a:accent3>
      <a:accent4>
        <a:srgbClr val="00C8A1"/>
      </a:accent4>
      <a:accent5>
        <a:srgbClr val="C5EF01"/>
      </a:accent5>
      <a:accent6>
        <a:srgbClr val="99FFCC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hok Leyland New PPT Template KMDN" id="{5BC33E4A-2E03-42E6-B09C-77AB6295BC10}" vid="{D2F3F93A-3DB4-495E-8DD5-FAE3125C5D7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EE26D5C61E2B42B63761096BAEAE78" ma:contentTypeVersion="17" ma:contentTypeDescription="Create a new document." ma:contentTypeScope="" ma:versionID="35922bb1319ff6244ac6b06922e594b9">
  <xsd:schema xmlns:xsd="http://www.w3.org/2001/XMLSchema" xmlns:xs="http://www.w3.org/2001/XMLSchema" xmlns:p="http://schemas.microsoft.com/office/2006/metadata/properties" xmlns:ns2="d31e0a95-96b0-4411-a18f-e4fd582fb3ee" xmlns:ns3="6ba8794d-3c15-4947-888c-3ef7f0f56fa7" targetNamespace="http://schemas.microsoft.com/office/2006/metadata/properties" ma:root="true" ma:fieldsID="8134f081a61b03706c9ba332b52c17a1" ns2:_="" ns3:_="">
    <xsd:import namespace="d31e0a95-96b0-4411-a18f-e4fd582fb3ee"/>
    <xsd:import namespace="6ba8794d-3c15-4947-888c-3ef7f0f56f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1e0a95-96b0-4411-a18f-e4fd582fb3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92505fa-fe31-4319-891a-6f90768357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a8794d-3c15-4947-888c-3ef7f0f56fa7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c8b0432-b299-4f93-862d-ce8eed9c82da}" ma:internalName="TaxCatchAll" ma:showField="CatchAllData" ma:web="6ba8794d-3c15-4947-888c-3ef7f0f56f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075E8B-8543-4227-BDE8-18028D59B8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C258CF-E977-4952-8B4F-8D5E18B189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31e0a95-96b0-4411-a18f-e4fd582fb3ee"/>
    <ds:schemaRef ds:uri="6ba8794d-3c15-4947-888c-3ef7f0f56f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Ashok Leyland New PPT Template India</Template>
  <TotalTime>2125</TotalTime>
  <Words>1082</Words>
  <Application>Microsoft Office PowerPoint</Application>
  <PresentationFormat>Widescreen</PresentationFormat>
  <Paragraphs>434</Paragraphs>
  <Slides>9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Office Theme</vt:lpstr>
      <vt:lpstr>1_Office Theme</vt:lpstr>
      <vt:lpstr>Drive Head Joint leak in 18TG axle casing with 15i 15 bolt Meritor</vt:lpstr>
      <vt:lpstr>MT15i 18TG – DH joint leak in BGS Tipper Failure summary</vt:lpstr>
      <vt:lpstr>Case 3 – MT15i 18TG DH joint leak in 3525 BGS Tipper Field JI carried out at Poonamalle</vt:lpstr>
      <vt:lpstr>Application study</vt:lpstr>
      <vt:lpstr>Application study</vt:lpstr>
      <vt:lpstr>Application study</vt:lpstr>
      <vt:lpstr>MT15i 18TG DH joint leak  Data analysis</vt:lpstr>
      <vt:lpstr>MT15i 18TG DH joint leak  Data analysis</vt:lpstr>
      <vt:lpstr>PowerPoint Presentation</vt:lpstr>
    </vt:vector>
  </TitlesOfParts>
  <Company>Ashok Leyland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Manasa P ( Communication )</dc:creator>
  <cp:lastModifiedBy>Pranesh G (CQ – Field quality)</cp:lastModifiedBy>
  <cp:revision>181</cp:revision>
  <dcterms:created xsi:type="dcterms:W3CDTF">2023-01-20T12:50:13Z</dcterms:created>
  <dcterms:modified xsi:type="dcterms:W3CDTF">2023-09-26T02:07:27Z</dcterms:modified>
</cp:coreProperties>
</file>

<file path=docProps/thumbnail.jpeg>
</file>